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83" r:id="rId5"/>
    <p:sldId id="284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koner" id="{406AD02E-50CA-4DF7-BD77-0DDDA8385162}">
          <p14:sldIdLst/>
        </p14:section>
        <p14:section name="Avtal" id="{C0D6380D-8438-43FF-990C-735F5FC0CBAF}">
          <p14:sldIdLst>
            <p14:sldId id="283"/>
            <p14:sldId id="28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just format 2 - Dekorfärg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just format 2 - Dekorfärg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3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227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0FD33F4-BD81-4C01-A010-255883ABD6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44EF17-D550-44F8-ABCE-B4DA6C148C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C66E9-BBA4-4CCD-BF22-2433B80B94C8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38A605-DA4D-4163-89A6-4D5195881B3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DAD345-4505-42F2-A673-DFDB85C77F3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4C2E4-42E3-41E8-90E1-D216B62FF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672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A2118-E44C-4179-9E83-AD7BBEFED0C2}" type="datetimeFigureOut">
              <a:rPr lang="sv-SE" smtClean="0"/>
              <a:t>2023-10-24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852A5-C79E-44C9-9B24-627C2425C3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235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talsmall sida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571902-9019-4326-9DA4-70B9743B49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24511" y="432842"/>
            <a:ext cx="5506644" cy="899071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7" name="Platshållare för text 49">
            <a:extLst>
              <a:ext uri="{FF2B5EF4-FFF2-40B4-BE49-F238E27FC236}">
                <a16:creationId xmlns:a16="http://schemas.microsoft.com/office/drawing/2014/main" id="{AA219FD9-1935-47DD-8C30-4055ACFFC0FE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31673" y="1435395"/>
            <a:ext cx="1176473" cy="900000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 wrap="square" lIns="36000" tIns="72000" rIns="36000" bIns="72000" anchor="b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Enkelhet</a:t>
            </a:r>
          </a:p>
        </p:txBody>
      </p:sp>
      <p:sp>
        <p:nvSpPr>
          <p:cNvPr id="37" name="Platshållare för text 36">
            <a:extLst>
              <a:ext uri="{FF2B5EF4-FFF2-40B4-BE49-F238E27FC236}">
                <a16:creationId xmlns:a16="http://schemas.microsoft.com/office/drawing/2014/main" id="{908FD992-182C-4482-82C5-944AD44E24B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28430" y="1435396"/>
            <a:ext cx="5506644" cy="900000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36000" tIns="36000" rIns="36000" bIns="36000">
            <a:noAutofit/>
          </a:bodyPr>
          <a:lstStyle>
            <a:lvl1pPr marL="87313" indent="-87313"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9" name="Platshållare för text 49">
            <a:extLst>
              <a:ext uri="{FF2B5EF4-FFF2-40B4-BE49-F238E27FC236}">
                <a16:creationId xmlns:a16="http://schemas.microsoft.com/office/drawing/2014/main" id="{C6D39943-FF66-4D44-9D6D-517F422422A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31673" y="2397736"/>
            <a:ext cx="1176473" cy="900000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 wrap="square" lIns="36000" tIns="72000" rIns="36000" bIns="72000" anchor="b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Hållbarhet</a:t>
            </a:r>
          </a:p>
        </p:txBody>
      </p:sp>
      <p:sp>
        <p:nvSpPr>
          <p:cNvPr id="39" name="Platshållare för text 38">
            <a:extLst>
              <a:ext uri="{FF2B5EF4-FFF2-40B4-BE49-F238E27FC236}">
                <a16:creationId xmlns:a16="http://schemas.microsoft.com/office/drawing/2014/main" id="{9856E560-735F-4D71-AB2C-B100E8D91F9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36086" y="2397737"/>
            <a:ext cx="5506644" cy="900000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36000" tIns="36000" rIns="36000" bIns="36000">
            <a:noAutofit/>
          </a:bodyPr>
          <a:lstStyle>
            <a:lvl1pPr marL="87313" indent="-87313"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4" name="Platshållare för text 49">
            <a:extLst>
              <a:ext uri="{FF2B5EF4-FFF2-40B4-BE49-F238E27FC236}">
                <a16:creationId xmlns:a16="http://schemas.microsoft.com/office/drawing/2014/main" id="{7D6CD46B-1572-4161-91E3-6AA108AEE3BE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31673" y="3360077"/>
            <a:ext cx="1176473" cy="900000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wrap="square" lIns="36000" tIns="72000" rIns="36000" bIns="72000" anchor="b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Besparing</a:t>
            </a:r>
          </a:p>
        </p:txBody>
      </p:sp>
      <p:sp>
        <p:nvSpPr>
          <p:cNvPr id="40" name="Platshållare för text 39">
            <a:extLst>
              <a:ext uri="{FF2B5EF4-FFF2-40B4-BE49-F238E27FC236}">
                <a16:creationId xmlns:a16="http://schemas.microsoft.com/office/drawing/2014/main" id="{FF4E4C60-829E-40D1-B2D7-B26FAD0868B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636086" y="3360078"/>
            <a:ext cx="5506644" cy="900000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36000" tIns="36000" rIns="36000" bIns="36000">
            <a:noAutofit/>
          </a:bodyPr>
          <a:lstStyle>
            <a:lvl1pPr marL="87313" indent="-87313"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5" name="Platshållare för text 49">
            <a:extLst>
              <a:ext uri="{FF2B5EF4-FFF2-40B4-BE49-F238E27FC236}">
                <a16:creationId xmlns:a16="http://schemas.microsoft.com/office/drawing/2014/main" id="{DE00D6EC-6105-418C-88D8-A677378910A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673" y="4322418"/>
            <a:ext cx="1176473" cy="900000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 wrap="square" lIns="36000" tIns="72000" rIns="36000" bIns="72000" anchor="b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Innovation</a:t>
            </a:r>
          </a:p>
        </p:txBody>
      </p:sp>
      <p:sp>
        <p:nvSpPr>
          <p:cNvPr id="41" name="Platshållare för text 40">
            <a:extLst>
              <a:ext uri="{FF2B5EF4-FFF2-40B4-BE49-F238E27FC236}">
                <a16:creationId xmlns:a16="http://schemas.microsoft.com/office/drawing/2014/main" id="{63264183-49D5-49A0-B84A-6BC0DF51E5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36086" y="4322419"/>
            <a:ext cx="5506644" cy="900000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36000" tIns="36000" rIns="36000" bIns="36000">
            <a:noAutofit/>
          </a:bodyPr>
          <a:lstStyle>
            <a:lvl1pPr marL="87313" indent="-87313"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6" name="Platshållare för text 49">
            <a:extLst>
              <a:ext uri="{FF2B5EF4-FFF2-40B4-BE49-F238E27FC236}">
                <a16:creationId xmlns:a16="http://schemas.microsoft.com/office/drawing/2014/main" id="{19634749-DE79-406C-AFC9-D94FAB214424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31673" y="5284760"/>
            <a:ext cx="1176473" cy="900000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 wrap="square" lIns="36000" tIns="72000" rIns="36000" bIns="72000" anchor="b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Digitalisering</a:t>
            </a:r>
          </a:p>
        </p:txBody>
      </p:sp>
      <p:sp>
        <p:nvSpPr>
          <p:cNvPr id="43" name="Platshållare för text 42">
            <a:extLst>
              <a:ext uri="{FF2B5EF4-FFF2-40B4-BE49-F238E27FC236}">
                <a16:creationId xmlns:a16="http://schemas.microsoft.com/office/drawing/2014/main" id="{D2687D84-3794-4DDB-AC95-819B96B1539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36086" y="5284760"/>
            <a:ext cx="5506644" cy="900000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36000" tIns="36000" rIns="36000" bIns="36000">
            <a:noAutofit/>
          </a:bodyPr>
          <a:lstStyle>
            <a:lvl1pPr marL="87313" indent="-87313"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2" name="Platshållare för text 61">
            <a:extLst>
              <a:ext uri="{FF2B5EF4-FFF2-40B4-BE49-F238E27FC236}">
                <a16:creationId xmlns:a16="http://schemas.microsoft.com/office/drawing/2014/main" id="{96D62C6D-DE97-4C72-B741-851A4F37B23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704093" y="4283327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Avtalsuppföljning</a:t>
            </a:r>
          </a:p>
        </p:txBody>
      </p:sp>
      <p:sp>
        <p:nvSpPr>
          <p:cNvPr id="63" name="Platshållare för text 62">
            <a:extLst>
              <a:ext uri="{FF2B5EF4-FFF2-40B4-BE49-F238E27FC236}">
                <a16:creationId xmlns:a16="http://schemas.microsoft.com/office/drawing/2014/main" id="{AF8E6400-64BB-4B7A-9F82-A0B0AA497F72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9704092" y="4621685"/>
            <a:ext cx="2040714" cy="846418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87313" indent="-87313">
              <a:spcBef>
                <a:spcPts val="0"/>
              </a:spcBef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8" name="Platshållare för text 57">
            <a:extLst>
              <a:ext uri="{FF2B5EF4-FFF2-40B4-BE49-F238E27FC236}">
                <a16:creationId xmlns:a16="http://schemas.microsoft.com/office/drawing/2014/main" id="{1D58BAE4-AC6C-410A-89C5-8DB47D99023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704093" y="437008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Anbudsområden</a:t>
            </a:r>
          </a:p>
        </p:txBody>
      </p:sp>
      <p:sp>
        <p:nvSpPr>
          <p:cNvPr id="59" name="Platshållare för text 58">
            <a:extLst>
              <a:ext uri="{FF2B5EF4-FFF2-40B4-BE49-F238E27FC236}">
                <a16:creationId xmlns:a16="http://schemas.microsoft.com/office/drawing/2014/main" id="{43863816-1B70-42AF-9B9B-41B0E97C860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704093" y="779384"/>
            <a:ext cx="2040714" cy="2032350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179388" indent="-179388">
              <a:spcBef>
                <a:spcPts val="0"/>
              </a:spcBef>
              <a:buFont typeface="+mj-lt"/>
              <a:buAutoNum type="arabicPeriod"/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0" name="Platshållare för text 49">
            <a:extLst>
              <a:ext uri="{FF2B5EF4-FFF2-40B4-BE49-F238E27FC236}">
                <a16:creationId xmlns:a16="http://schemas.microsoft.com/office/drawing/2014/main" id="{AE53ADFB-188E-4942-9E83-DA874B1E017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505522" y="437008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Avtalstid</a:t>
            </a:r>
          </a:p>
        </p:txBody>
      </p:sp>
      <p:sp>
        <p:nvSpPr>
          <p:cNvPr id="51" name="Platshållare för text 50">
            <a:extLst>
              <a:ext uri="{FF2B5EF4-FFF2-40B4-BE49-F238E27FC236}">
                <a16:creationId xmlns:a16="http://schemas.microsoft.com/office/drawing/2014/main" id="{C14C6910-4EEA-4B2C-AF7E-BCB0FC12D5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05522" y="779383"/>
            <a:ext cx="2040714" cy="654274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87313" indent="-87313">
              <a:spcBef>
                <a:spcPts val="0"/>
              </a:spcBef>
              <a:buFont typeface="Arial" panose="020B0604020202020204" pitchFamily="34" charset="0"/>
              <a:buChar char="•"/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cxnSp>
        <p:nvCxnSpPr>
          <p:cNvPr id="28" name="Rak koppling 27">
            <a:extLst>
              <a:ext uri="{FF2B5EF4-FFF2-40B4-BE49-F238E27FC236}">
                <a16:creationId xmlns:a16="http://schemas.microsoft.com/office/drawing/2014/main" id="{883B8140-BDA1-49C1-A524-806BC84FD861}"/>
              </a:ext>
            </a:extLst>
          </p:cNvPr>
          <p:cNvCxnSpPr>
            <a:cxnSpLocks/>
          </p:cNvCxnSpPr>
          <p:nvPr userDrawn="1"/>
        </p:nvCxnSpPr>
        <p:spPr>
          <a:xfrm flipV="1">
            <a:off x="7320298" y="423863"/>
            <a:ext cx="0" cy="5771777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Platshållare för sidfot 3">
            <a:extLst>
              <a:ext uri="{FF2B5EF4-FFF2-40B4-BE49-F238E27FC236}">
                <a16:creationId xmlns:a16="http://schemas.microsoft.com/office/drawing/2014/main" id="{CD5B92C8-E142-4DC1-8FAB-8059F0DA193E}"/>
              </a:ext>
            </a:extLst>
          </p:cNvPr>
          <p:cNvSpPr txBox="1">
            <a:spLocks/>
          </p:cNvSpPr>
          <p:nvPr userDrawn="1"/>
        </p:nvSpPr>
        <p:spPr>
          <a:xfrm>
            <a:off x="3616286" y="6609727"/>
            <a:ext cx="4959428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sv-SE"/>
            </a:defPPr>
            <a:lvl1pPr marL="0" algn="ctr" defTabSz="914400" rtl="0" eaLnBrk="1" latinLnBrk="0" hangingPunct="1"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b="1" dirty="0">
                <a:solidFill>
                  <a:schemeClr val="bg1"/>
                </a:solidFill>
              </a:rPr>
              <a:t>Kontakta oss </a:t>
            </a:r>
            <a:r>
              <a:rPr lang="sv-SE" dirty="0"/>
              <a:t>Tel: 08 525 029 96 eller e-post: inkopscentralen@adda.se</a:t>
            </a:r>
          </a:p>
        </p:txBody>
      </p:sp>
      <p:sp>
        <p:nvSpPr>
          <p:cNvPr id="52" name="Platshållare för text 51">
            <a:extLst>
              <a:ext uri="{FF2B5EF4-FFF2-40B4-BE49-F238E27FC236}">
                <a16:creationId xmlns:a16="http://schemas.microsoft.com/office/drawing/2014/main" id="{2E300EBC-4B31-4632-B279-1A94ED66A5E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5522" y="1495443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Avropsförfarande</a:t>
            </a:r>
          </a:p>
        </p:txBody>
      </p:sp>
      <p:sp>
        <p:nvSpPr>
          <p:cNvPr id="53" name="Platshållare för text 52">
            <a:extLst>
              <a:ext uri="{FF2B5EF4-FFF2-40B4-BE49-F238E27FC236}">
                <a16:creationId xmlns:a16="http://schemas.microsoft.com/office/drawing/2014/main" id="{D71E3BCC-4DA4-4190-80B5-94A1A77F54B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505522" y="1837817"/>
            <a:ext cx="2040714" cy="973917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87313" indent="-87313">
              <a:spcBef>
                <a:spcPts val="0"/>
              </a:spcBef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4" name="Platshållare för text 53">
            <a:extLst>
              <a:ext uri="{FF2B5EF4-FFF2-40B4-BE49-F238E27FC236}">
                <a16:creationId xmlns:a16="http://schemas.microsoft.com/office/drawing/2014/main" id="{B55885AB-2B23-4475-A1FE-C4508FC0479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505522" y="2835967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Leverantörer (X)</a:t>
            </a:r>
          </a:p>
        </p:txBody>
      </p:sp>
      <p:sp>
        <p:nvSpPr>
          <p:cNvPr id="55" name="Platshållare för text 54">
            <a:extLst>
              <a:ext uri="{FF2B5EF4-FFF2-40B4-BE49-F238E27FC236}">
                <a16:creationId xmlns:a16="http://schemas.microsoft.com/office/drawing/2014/main" id="{E7726555-EEFC-4E01-BE40-0B7E97C062B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05522" y="3169509"/>
            <a:ext cx="2040714" cy="2029019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180975" indent="-180975">
              <a:spcBef>
                <a:spcPts val="0"/>
              </a:spcBef>
              <a:buFont typeface="+mj-lt"/>
              <a:buAutoNum type="arabicPeriod"/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6" name="Platshållare för text 55">
            <a:extLst>
              <a:ext uri="{FF2B5EF4-FFF2-40B4-BE49-F238E27FC236}">
                <a16:creationId xmlns:a16="http://schemas.microsoft.com/office/drawing/2014/main" id="{9BA206DD-F258-4CD7-8BE6-0132BDF1128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505522" y="5198528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Pris och sortiment</a:t>
            </a:r>
          </a:p>
        </p:txBody>
      </p:sp>
      <p:sp>
        <p:nvSpPr>
          <p:cNvPr id="57" name="Platshållare för text 56">
            <a:extLst>
              <a:ext uri="{FF2B5EF4-FFF2-40B4-BE49-F238E27FC236}">
                <a16:creationId xmlns:a16="http://schemas.microsoft.com/office/drawing/2014/main" id="{5B8FF462-4230-4737-95D2-23B96A778C6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505522" y="5528771"/>
            <a:ext cx="2040714" cy="654274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87313" indent="-87313">
              <a:spcBef>
                <a:spcPts val="0"/>
              </a:spcBef>
              <a:tabLst>
                <a:tab pos="87313" algn="l"/>
              </a:tabLst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0" name="Platshållare för text 59">
            <a:extLst>
              <a:ext uri="{FF2B5EF4-FFF2-40B4-BE49-F238E27FC236}">
                <a16:creationId xmlns:a16="http://schemas.microsoft.com/office/drawing/2014/main" id="{77C359DC-859E-4DC2-BF7E-B485FF0CBB6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704093" y="2835967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Leveransvillkor</a:t>
            </a:r>
          </a:p>
        </p:txBody>
      </p:sp>
      <p:sp>
        <p:nvSpPr>
          <p:cNvPr id="61" name="Platshållare för text 60">
            <a:extLst>
              <a:ext uri="{FF2B5EF4-FFF2-40B4-BE49-F238E27FC236}">
                <a16:creationId xmlns:a16="http://schemas.microsoft.com/office/drawing/2014/main" id="{32D1AECF-E945-4A00-9158-7D7EB6D3DE7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9704093" y="3169509"/>
            <a:ext cx="2040714" cy="1069541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87313" indent="-87313">
              <a:spcBef>
                <a:spcPts val="0"/>
              </a:spcBef>
              <a:buFont typeface="Arial" panose="020B0604020202020204" pitchFamily="34" charset="0"/>
              <a:buChar char="•"/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2" name="Platshållare för bild 41">
            <a:extLst>
              <a:ext uri="{FF2B5EF4-FFF2-40B4-BE49-F238E27FC236}">
                <a16:creationId xmlns:a16="http://schemas.microsoft.com/office/drawing/2014/main" id="{7B083E8C-9717-4BED-AC64-617DE161D3EE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575541" y="428487"/>
            <a:ext cx="900000" cy="900000"/>
          </a:xfrm>
          <a:custGeom>
            <a:avLst/>
            <a:gdLst>
              <a:gd name="connsiteX0" fmla="*/ 0 w 1176469"/>
              <a:gd name="connsiteY0" fmla="*/ 0 h 909704"/>
              <a:gd name="connsiteX1" fmla="*/ 1176469 w 1176469"/>
              <a:gd name="connsiteY1" fmla="*/ 0 h 909704"/>
              <a:gd name="connsiteX2" fmla="*/ 1176469 w 1176469"/>
              <a:gd name="connsiteY2" fmla="*/ 909704 h 909704"/>
              <a:gd name="connsiteX3" fmla="*/ 0 w 1176469"/>
              <a:gd name="connsiteY3" fmla="*/ 909704 h 909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6469" h="909704">
                <a:moveTo>
                  <a:pt x="0" y="0"/>
                </a:moveTo>
                <a:lnTo>
                  <a:pt x="1176469" y="0"/>
                </a:lnTo>
                <a:lnTo>
                  <a:pt x="1176469" y="909704"/>
                </a:lnTo>
                <a:lnTo>
                  <a:pt x="0" y="90970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Lägg till ikon utifrån avtalskategori</a:t>
            </a:r>
          </a:p>
        </p:txBody>
      </p:sp>
    </p:spTree>
    <p:extLst>
      <p:ext uri="{BB962C8B-B14F-4D97-AF65-F5344CB8AC3E}">
        <p14:creationId xmlns:p14="http://schemas.microsoft.com/office/powerpoint/2010/main" val="3933561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talsmall sida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tshållare för text 49">
            <a:extLst>
              <a:ext uri="{FF2B5EF4-FFF2-40B4-BE49-F238E27FC236}">
                <a16:creationId xmlns:a16="http://schemas.microsoft.com/office/drawing/2014/main" id="{43E7B103-CDED-4F6B-882B-85BCD09D4AE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5775" y="1435100"/>
            <a:ext cx="4680000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Omfattning</a:t>
            </a:r>
          </a:p>
        </p:txBody>
      </p:sp>
      <p:sp>
        <p:nvSpPr>
          <p:cNvPr id="51" name="Platshållare för text 50">
            <a:extLst>
              <a:ext uri="{FF2B5EF4-FFF2-40B4-BE49-F238E27FC236}">
                <a16:creationId xmlns:a16="http://schemas.microsoft.com/office/drawing/2014/main" id="{F3651281-ACD0-4D3F-ABF1-1CDE8319BDD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5775" y="1772460"/>
            <a:ext cx="4680000" cy="2761113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87313" indent="-87313">
              <a:spcBef>
                <a:spcPts val="0"/>
              </a:spcBef>
              <a:buFont typeface="Arial" panose="020B0604020202020204" pitchFamily="34" charset="0"/>
              <a:buChar char="•"/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4" name="Platshållare för text 53">
            <a:extLst>
              <a:ext uri="{FF2B5EF4-FFF2-40B4-BE49-F238E27FC236}">
                <a16:creationId xmlns:a16="http://schemas.microsoft.com/office/drawing/2014/main" id="{0BE7DE30-0700-429D-9820-1325B8DA1A9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35775" y="4943475"/>
            <a:ext cx="4680000" cy="1241426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174625" indent="-174625">
              <a:spcBef>
                <a:spcPts val="0"/>
              </a:spcBef>
              <a:buFont typeface="+mj-lt"/>
              <a:buAutoNum type="arabicPeriod"/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5" name="Platshållare för text 54">
            <a:extLst>
              <a:ext uri="{FF2B5EF4-FFF2-40B4-BE49-F238E27FC236}">
                <a16:creationId xmlns:a16="http://schemas.microsoft.com/office/drawing/2014/main" id="{ABF05006-22E5-436B-ADAC-21DEC28B298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516223" y="1435100"/>
            <a:ext cx="4680000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Fördjupning av nyttor</a:t>
            </a:r>
          </a:p>
        </p:txBody>
      </p:sp>
      <p:sp>
        <p:nvSpPr>
          <p:cNvPr id="56" name="Platshållare för text 55">
            <a:extLst>
              <a:ext uri="{FF2B5EF4-FFF2-40B4-BE49-F238E27FC236}">
                <a16:creationId xmlns:a16="http://schemas.microsoft.com/office/drawing/2014/main" id="{5D2E19DB-20BE-4F89-A219-2D9821FF37A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516229" y="1772459"/>
            <a:ext cx="4680000" cy="2105547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174625" indent="-174625">
              <a:spcBef>
                <a:spcPts val="0"/>
              </a:spcBef>
              <a:buFont typeface="+mj-lt"/>
              <a:buAutoNum type="arabicPeriod"/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7" name="Platshållare för text 56">
            <a:extLst>
              <a:ext uri="{FF2B5EF4-FFF2-40B4-BE49-F238E27FC236}">
                <a16:creationId xmlns:a16="http://schemas.microsoft.com/office/drawing/2014/main" id="{DAB0C25C-708F-41B8-8546-728202F5F24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516223" y="3957050"/>
            <a:ext cx="4680000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Hållbarhet</a:t>
            </a:r>
          </a:p>
        </p:txBody>
      </p:sp>
      <p:sp>
        <p:nvSpPr>
          <p:cNvPr id="58" name="Platshållare för text 57">
            <a:extLst>
              <a:ext uri="{FF2B5EF4-FFF2-40B4-BE49-F238E27FC236}">
                <a16:creationId xmlns:a16="http://schemas.microsoft.com/office/drawing/2014/main" id="{2AD12ED4-7A57-4A1A-94B0-EB8F8B22EF7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516229" y="4323153"/>
            <a:ext cx="4680000" cy="1861748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174625" indent="-174625">
              <a:spcBef>
                <a:spcPts val="0"/>
              </a:spcBef>
              <a:buFont typeface="+mj-lt"/>
              <a:buAutoNum type="arabicPeriod"/>
              <a:tabLst>
                <a:tab pos="87313" algn="l"/>
              </a:tabLst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5571902-9019-4326-9DA4-70B9743B49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24512" y="432842"/>
            <a:ext cx="8571693" cy="899071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sv-SE" dirty="0"/>
              <a:t>Rubrik</a:t>
            </a:r>
          </a:p>
        </p:txBody>
      </p:sp>
      <p:cxnSp>
        <p:nvCxnSpPr>
          <p:cNvPr id="44" name="Rak koppling 43">
            <a:extLst>
              <a:ext uri="{FF2B5EF4-FFF2-40B4-BE49-F238E27FC236}">
                <a16:creationId xmlns:a16="http://schemas.microsoft.com/office/drawing/2014/main" id="{23FF755A-DA8C-41DE-983D-76F83373D6DD}"/>
              </a:ext>
            </a:extLst>
          </p:cNvPr>
          <p:cNvCxnSpPr>
            <a:cxnSpLocks/>
          </p:cNvCxnSpPr>
          <p:nvPr userDrawn="1"/>
        </p:nvCxnSpPr>
        <p:spPr>
          <a:xfrm flipV="1">
            <a:off x="5315999" y="1450406"/>
            <a:ext cx="1" cy="4749504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Platshållare för text 51">
            <a:extLst>
              <a:ext uri="{FF2B5EF4-FFF2-40B4-BE49-F238E27FC236}">
                <a16:creationId xmlns:a16="http://schemas.microsoft.com/office/drawing/2014/main" id="{DA2629B3-B702-4B05-AEA4-EB71496E24D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5775" y="4594616"/>
            <a:ext cx="4680000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Revision</a:t>
            </a:r>
          </a:p>
        </p:txBody>
      </p:sp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C4DD984D-961C-407C-B7E5-2D8034D67DB7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0660050" y="69887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49" name="Platshållare för bild 4">
            <a:extLst>
              <a:ext uri="{FF2B5EF4-FFF2-40B4-BE49-F238E27FC236}">
                <a16:creationId xmlns:a16="http://schemas.microsoft.com/office/drawing/2014/main" id="{3FC96E5A-F55A-4093-B11C-D16EBDFFA6FA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11206535" y="69887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53" name="Platshållare för bild 4">
            <a:extLst>
              <a:ext uri="{FF2B5EF4-FFF2-40B4-BE49-F238E27FC236}">
                <a16:creationId xmlns:a16="http://schemas.microsoft.com/office/drawing/2014/main" id="{C15EE235-3355-4AEA-945D-F861E0345494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10660050" y="1245095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0" name="Platshållare för bild 4">
            <a:extLst>
              <a:ext uri="{FF2B5EF4-FFF2-40B4-BE49-F238E27FC236}">
                <a16:creationId xmlns:a16="http://schemas.microsoft.com/office/drawing/2014/main" id="{6FF93070-7136-4D87-B77D-F635D41A5623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11206535" y="1243225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1" name="Platshållare för bild 4">
            <a:extLst>
              <a:ext uri="{FF2B5EF4-FFF2-40B4-BE49-F238E27FC236}">
                <a16:creationId xmlns:a16="http://schemas.microsoft.com/office/drawing/2014/main" id="{E00F0AEF-A17F-49CC-B7EA-EEBF2BF0ACE6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10660050" y="179132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2" name="Platshållare för bild 4">
            <a:extLst>
              <a:ext uri="{FF2B5EF4-FFF2-40B4-BE49-F238E27FC236}">
                <a16:creationId xmlns:a16="http://schemas.microsoft.com/office/drawing/2014/main" id="{A14185B3-3B79-42F8-8E25-F35DB4766E9C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11206535" y="178758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3" name="Platshållare för bild 4">
            <a:extLst>
              <a:ext uri="{FF2B5EF4-FFF2-40B4-BE49-F238E27FC236}">
                <a16:creationId xmlns:a16="http://schemas.microsoft.com/office/drawing/2014/main" id="{D6450F7A-B7E2-49B7-9E79-4F298948B26E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10660050" y="233767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4" name="Platshållare för bild 4">
            <a:extLst>
              <a:ext uri="{FF2B5EF4-FFF2-40B4-BE49-F238E27FC236}">
                <a16:creationId xmlns:a16="http://schemas.microsoft.com/office/drawing/2014/main" id="{5D4A7B9F-B72C-4AAF-9189-CF28FA8440B1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11206535" y="2331935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5" name="Platshållare för bild 4">
            <a:extLst>
              <a:ext uri="{FF2B5EF4-FFF2-40B4-BE49-F238E27FC236}">
                <a16:creationId xmlns:a16="http://schemas.microsoft.com/office/drawing/2014/main" id="{BEEBE3DF-28A7-4CA5-9D53-4FFFD9343573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10660050" y="2880051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6" name="Platshållare för bild 4">
            <a:extLst>
              <a:ext uri="{FF2B5EF4-FFF2-40B4-BE49-F238E27FC236}">
                <a16:creationId xmlns:a16="http://schemas.microsoft.com/office/drawing/2014/main" id="{3FD8FC2F-875E-4678-BF57-4B03DB6BD90E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11206535" y="287629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7" name="Platshållare för bild 4">
            <a:extLst>
              <a:ext uri="{FF2B5EF4-FFF2-40B4-BE49-F238E27FC236}">
                <a16:creationId xmlns:a16="http://schemas.microsoft.com/office/drawing/2014/main" id="{01EE0C08-2F95-4422-B2AE-8D8B1D955A64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10660050" y="3420051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8" name="Platshållare för bild 4">
            <a:extLst>
              <a:ext uri="{FF2B5EF4-FFF2-40B4-BE49-F238E27FC236}">
                <a16:creationId xmlns:a16="http://schemas.microsoft.com/office/drawing/2014/main" id="{BB16C71D-3E5D-40E0-9BDD-72237B8E1B66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11206535" y="3420645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9" name="Platshållare för bild 4">
            <a:extLst>
              <a:ext uri="{FF2B5EF4-FFF2-40B4-BE49-F238E27FC236}">
                <a16:creationId xmlns:a16="http://schemas.microsoft.com/office/drawing/2014/main" id="{DFCC6829-3976-4780-8ADD-804DB97F7A97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10660050" y="3960051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100" name="Platshållare för bild 4">
            <a:extLst>
              <a:ext uri="{FF2B5EF4-FFF2-40B4-BE49-F238E27FC236}">
                <a16:creationId xmlns:a16="http://schemas.microsoft.com/office/drawing/2014/main" id="{4E6921C9-C9D1-4409-9E48-3454E2B7F479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11206535" y="396500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101" name="Platshållare för bild 4">
            <a:extLst>
              <a:ext uri="{FF2B5EF4-FFF2-40B4-BE49-F238E27FC236}">
                <a16:creationId xmlns:a16="http://schemas.microsoft.com/office/drawing/2014/main" id="{D0D444A7-A2B9-4918-AD46-55859C8B64F9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10660050" y="4506401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102" name="Platshållare för bild 4">
            <a:extLst>
              <a:ext uri="{FF2B5EF4-FFF2-40B4-BE49-F238E27FC236}">
                <a16:creationId xmlns:a16="http://schemas.microsoft.com/office/drawing/2014/main" id="{2938E9B7-1DEE-415F-9864-E2DA656D7C0C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11206535" y="4509357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103" name="Platshållare för bild 4">
            <a:extLst>
              <a:ext uri="{FF2B5EF4-FFF2-40B4-BE49-F238E27FC236}">
                <a16:creationId xmlns:a16="http://schemas.microsoft.com/office/drawing/2014/main" id="{F2C0F6B1-C799-42B0-BE05-A50841798824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10660050" y="5052751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4264D557-F3A9-4663-9CB7-B622E99098E1}"/>
              </a:ext>
            </a:extLst>
          </p:cNvPr>
          <p:cNvSpPr/>
          <p:nvPr userDrawn="1"/>
        </p:nvSpPr>
        <p:spPr>
          <a:xfrm>
            <a:off x="10061583" y="-1346165"/>
            <a:ext cx="2130417" cy="13319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l"/>
            <a:r>
              <a:rPr lang="sv-SE" dirty="0"/>
              <a:t>Lägg till ikonen för det globala mål ditt avtal uppfyller från sidan 1</a:t>
            </a:r>
          </a:p>
        </p:txBody>
      </p:sp>
      <p:sp>
        <p:nvSpPr>
          <p:cNvPr id="34" name="Platshållare för sidfot 3">
            <a:extLst>
              <a:ext uri="{FF2B5EF4-FFF2-40B4-BE49-F238E27FC236}">
                <a16:creationId xmlns:a16="http://schemas.microsoft.com/office/drawing/2014/main" id="{5470B3C7-4220-4016-A3C9-74443325E422}"/>
              </a:ext>
            </a:extLst>
          </p:cNvPr>
          <p:cNvSpPr txBox="1">
            <a:spLocks/>
          </p:cNvSpPr>
          <p:nvPr userDrawn="1"/>
        </p:nvSpPr>
        <p:spPr>
          <a:xfrm>
            <a:off x="3616286" y="6609727"/>
            <a:ext cx="4959428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sv-SE"/>
            </a:defPPr>
            <a:lvl1pPr marL="0" algn="ctr" defTabSz="914400" rtl="0" eaLnBrk="1" latinLnBrk="0" hangingPunct="1"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b="1" dirty="0">
                <a:solidFill>
                  <a:schemeClr val="bg1"/>
                </a:solidFill>
              </a:rPr>
              <a:t>Kontakta oss </a:t>
            </a:r>
            <a:r>
              <a:rPr lang="sv-SE" dirty="0"/>
              <a:t>Tel: 08 525 029 96 eller e-post: inkopscentralen@adda.se</a:t>
            </a:r>
          </a:p>
        </p:txBody>
      </p:sp>
      <p:sp>
        <p:nvSpPr>
          <p:cNvPr id="33" name="Platshållare för bild 32">
            <a:extLst>
              <a:ext uri="{FF2B5EF4-FFF2-40B4-BE49-F238E27FC236}">
                <a16:creationId xmlns:a16="http://schemas.microsoft.com/office/drawing/2014/main" id="{4F483588-C678-417C-BD54-0FB8E1940844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575541" y="428487"/>
            <a:ext cx="900000" cy="900000"/>
          </a:xfrm>
          <a:custGeom>
            <a:avLst/>
            <a:gdLst>
              <a:gd name="connsiteX0" fmla="*/ 0 w 1176469"/>
              <a:gd name="connsiteY0" fmla="*/ 0 h 909704"/>
              <a:gd name="connsiteX1" fmla="*/ 1176469 w 1176469"/>
              <a:gd name="connsiteY1" fmla="*/ 0 h 909704"/>
              <a:gd name="connsiteX2" fmla="*/ 1176469 w 1176469"/>
              <a:gd name="connsiteY2" fmla="*/ 909704 h 909704"/>
              <a:gd name="connsiteX3" fmla="*/ 0 w 1176469"/>
              <a:gd name="connsiteY3" fmla="*/ 909704 h 909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6469" h="909704">
                <a:moveTo>
                  <a:pt x="0" y="0"/>
                </a:moveTo>
                <a:lnTo>
                  <a:pt x="1176469" y="0"/>
                </a:lnTo>
                <a:lnTo>
                  <a:pt x="1176469" y="909704"/>
                </a:lnTo>
                <a:lnTo>
                  <a:pt x="0" y="90970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Lägg till ikon utifrån avtalskategori</a:t>
            </a:r>
          </a:p>
        </p:txBody>
      </p:sp>
    </p:spTree>
    <p:extLst>
      <p:ext uri="{BB962C8B-B14F-4D97-AF65-F5344CB8AC3E}">
        <p14:creationId xmlns:p14="http://schemas.microsoft.com/office/powerpoint/2010/main" val="1829286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F0C26C3-B13E-495A-A6E4-2EC4E724A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DC28-92A4-4CA6-8C79-4E478C3FD03B}" type="datetime1">
              <a:rPr lang="sv-SE" smtClean="0"/>
              <a:t>2023-10-24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F95847E-A091-4B48-90CC-8498D25ED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99583"/>
            <a:ext cx="4114800" cy="258417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1B4C505-33E4-4681-8C5B-77BB1E17C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03C6E2E3-491F-433A-8879-4246908B20B9}"/>
              </a:ext>
            </a:extLst>
          </p:cNvPr>
          <p:cNvSpPr/>
          <p:nvPr userDrawn="1"/>
        </p:nvSpPr>
        <p:spPr>
          <a:xfrm>
            <a:off x="6157619" y="1067849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Bygg och fastighet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FCA1E68C-D867-4475-9F44-47595C56751A}"/>
              </a:ext>
            </a:extLst>
          </p:cNvPr>
          <p:cNvSpPr/>
          <p:nvPr userDrawn="1"/>
        </p:nvSpPr>
        <p:spPr>
          <a:xfrm>
            <a:off x="7655224" y="1067849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Fastighetsnära tjänster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5E2DAB37-96B2-4578-B109-278E0E293DE6}"/>
              </a:ext>
            </a:extLst>
          </p:cNvPr>
          <p:cNvSpPr/>
          <p:nvPr userDrawn="1"/>
        </p:nvSpPr>
        <p:spPr>
          <a:xfrm>
            <a:off x="9152829" y="1067849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Fastighetsnära varor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D7AB4E9-2C26-4785-9B4C-C3E26A0F301A}"/>
              </a:ext>
            </a:extLst>
          </p:cNvPr>
          <p:cNvSpPr/>
          <p:nvPr userDrawn="1"/>
        </p:nvSpPr>
        <p:spPr>
          <a:xfrm>
            <a:off x="10650433" y="1067849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Gata och park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46492A9E-54EC-4D10-B26B-211C55EA1DC7}"/>
              </a:ext>
            </a:extLst>
          </p:cNvPr>
          <p:cNvSpPr/>
          <p:nvPr userDrawn="1"/>
        </p:nvSpPr>
        <p:spPr>
          <a:xfrm>
            <a:off x="6157619" y="2279246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Energi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31F49E73-C0E4-4A90-92E9-A7E7414AC78A}"/>
              </a:ext>
            </a:extLst>
          </p:cNvPr>
          <p:cNvSpPr/>
          <p:nvPr userDrawn="1"/>
        </p:nvSpPr>
        <p:spPr>
          <a:xfrm>
            <a:off x="7655224" y="2279246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Fordon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44D414A8-33C2-4B75-A0F6-7D3572C0567F}"/>
              </a:ext>
            </a:extLst>
          </p:cNvPr>
          <p:cNvSpPr/>
          <p:nvPr userDrawn="1"/>
        </p:nvSpPr>
        <p:spPr>
          <a:xfrm>
            <a:off x="9152829" y="2279246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Kontor och förbrukning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97190158-A9B0-44F1-B420-B2DFA7AB290C}"/>
              </a:ext>
            </a:extLst>
          </p:cNvPr>
          <p:cNvSpPr/>
          <p:nvPr userDrawn="1"/>
        </p:nvSpPr>
        <p:spPr>
          <a:xfrm>
            <a:off x="10650433" y="2279246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Förbruknings-material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D00130AD-CEA4-4710-A4D0-A053F6EE7C7C}"/>
              </a:ext>
            </a:extLst>
          </p:cNvPr>
          <p:cNvSpPr/>
          <p:nvPr userDrawn="1"/>
        </p:nvSpPr>
        <p:spPr>
          <a:xfrm>
            <a:off x="6157619" y="3490643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IT-produkter och tjänster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2B177758-224A-4224-987B-63F376528A3B}"/>
              </a:ext>
            </a:extLst>
          </p:cNvPr>
          <p:cNvSpPr/>
          <p:nvPr userDrawn="1"/>
        </p:nvSpPr>
        <p:spPr>
          <a:xfrm>
            <a:off x="7655224" y="3490643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Programvaror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7563B4DC-A43E-4D36-8CE7-E024BDCD721D}"/>
              </a:ext>
            </a:extLst>
          </p:cNvPr>
          <p:cNvSpPr/>
          <p:nvPr userDrawn="1"/>
        </p:nvSpPr>
        <p:spPr>
          <a:xfrm>
            <a:off x="9152829" y="3490643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Välfärds-teknologi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57F55F0B-8EE0-4818-A053-9F8555DE6B21}"/>
              </a:ext>
            </a:extLst>
          </p:cNvPr>
          <p:cNvSpPr/>
          <p:nvPr userDrawn="1"/>
        </p:nvSpPr>
        <p:spPr>
          <a:xfrm>
            <a:off x="10650433" y="3490643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Digitala tjänster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FFAF2838-DC7C-4AB3-BE29-EA304DA6ED34}"/>
              </a:ext>
            </a:extLst>
          </p:cNvPr>
          <p:cNvSpPr/>
          <p:nvPr userDrawn="1"/>
        </p:nvSpPr>
        <p:spPr>
          <a:xfrm>
            <a:off x="6157619" y="4702040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Utbildning och lärande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7BA7E5DA-3296-437B-BBF1-ADD126AB9891}"/>
              </a:ext>
            </a:extLst>
          </p:cNvPr>
          <p:cNvSpPr/>
          <p:nvPr userDrawn="1"/>
        </p:nvSpPr>
        <p:spPr>
          <a:xfrm>
            <a:off x="7655224" y="4702040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Professionella tjänster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829C2EF7-3ED7-4847-A969-F089A9E79BCD}"/>
              </a:ext>
            </a:extLst>
          </p:cNvPr>
          <p:cNvSpPr/>
          <p:nvPr userDrawn="1"/>
        </p:nvSpPr>
        <p:spPr>
          <a:xfrm>
            <a:off x="9152829" y="4702040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HR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F61E1320-9380-4099-918D-640DC44ACB6B}"/>
              </a:ext>
            </a:extLst>
          </p:cNvPr>
          <p:cNvSpPr/>
          <p:nvPr userDrawn="1"/>
        </p:nvSpPr>
        <p:spPr>
          <a:xfrm>
            <a:off x="10650433" y="4702040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Resor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F9D7BE53-2CED-4593-BF53-BA7899D84227}"/>
              </a:ext>
            </a:extLst>
          </p:cNvPr>
          <p:cNvSpPr/>
          <p:nvPr userDrawn="1"/>
        </p:nvSpPr>
        <p:spPr>
          <a:xfrm>
            <a:off x="6157619" y="5913438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Vårdrelaterad förbrukning och läkemedel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7A966CAF-E747-4A97-A07D-2CE378EFA548}"/>
              </a:ext>
            </a:extLst>
          </p:cNvPr>
          <p:cNvSpPr/>
          <p:nvPr userDrawn="1"/>
        </p:nvSpPr>
        <p:spPr>
          <a:xfrm>
            <a:off x="7655224" y="5913438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Läkemedel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365A2B77-2B96-44CE-8930-6B1DA5379A7F}"/>
              </a:ext>
            </a:extLst>
          </p:cNvPr>
          <p:cNvSpPr/>
          <p:nvPr userDrawn="1"/>
        </p:nvSpPr>
        <p:spPr>
          <a:xfrm>
            <a:off x="9152829" y="5913438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Sociala tjänster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40B3A792-C648-47EC-A7EC-907DC2F0309F}"/>
              </a:ext>
            </a:extLst>
          </p:cNvPr>
          <p:cNvSpPr/>
          <p:nvPr userDrawn="1"/>
        </p:nvSpPr>
        <p:spPr>
          <a:xfrm>
            <a:off x="10650433" y="5913438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Stockholms inköpscentral STIC</a:t>
            </a:r>
          </a:p>
        </p:txBody>
      </p:sp>
    </p:spTree>
    <p:extLst>
      <p:ext uri="{BB962C8B-B14F-4D97-AF65-F5344CB8AC3E}">
        <p14:creationId xmlns:p14="http://schemas.microsoft.com/office/powerpoint/2010/main" val="1800422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31E16F94-93D3-41D4-9DA0-1DB3AB4A8E03}"/>
              </a:ext>
            </a:extLst>
          </p:cNvPr>
          <p:cNvGrpSpPr/>
          <p:nvPr userDrawn="1"/>
        </p:nvGrpSpPr>
        <p:grpSpPr>
          <a:xfrm>
            <a:off x="0" y="6426614"/>
            <a:ext cx="12192000" cy="431386"/>
            <a:chOff x="0" y="6426614"/>
            <a:chExt cx="12192000" cy="431386"/>
          </a:xfrm>
        </p:grpSpPr>
        <p:sp>
          <p:nvSpPr>
            <p:cNvPr id="39" name="Rektangel 14">
              <a:extLst>
                <a:ext uri="{FF2B5EF4-FFF2-40B4-BE49-F238E27FC236}">
                  <a16:creationId xmlns:a16="http://schemas.microsoft.com/office/drawing/2014/main" id="{547FBEF0-CA26-4B9A-AAF0-BB27888B11E7}"/>
                </a:ext>
              </a:extLst>
            </p:cNvPr>
            <p:cNvSpPr/>
            <p:nvPr userDrawn="1"/>
          </p:nvSpPr>
          <p:spPr>
            <a:xfrm>
              <a:off x="0" y="6606000"/>
              <a:ext cx="12192000" cy="25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E5234B7-FFA0-4F2B-9AAD-74BA1EF6A5C1}"/>
                </a:ext>
              </a:extLst>
            </p:cNvPr>
            <p:cNvSpPr/>
            <p:nvPr userDrawn="1"/>
          </p:nvSpPr>
          <p:spPr>
            <a:xfrm>
              <a:off x="0" y="6426614"/>
              <a:ext cx="12192000" cy="180000"/>
            </a:xfrm>
            <a:prstGeom prst="rect">
              <a:avLst/>
            </a:prstGeom>
            <a:solidFill>
              <a:schemeClr val="accent2">
                <a:alpha val="6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2683E2-9A31-4B47-ACFE-390B6E0A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762062"/>
            <a:ext cx="10326688" cy="520086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C0710F-3CB3-4F01-9977-A1A69928F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3925" y="1684275"/>
            <a:ext cx="10326688" cy="44116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7D54BB-8EC7-458A-A082-8AF430636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99583"/>
            <a:ext cx="2743200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50">
                <a:solidFill>
                  <a:schemeClr val="bg1"/>
                </a:solidFill>
              </a:defRPr>
            </a:lvl1pPr>
          </a:lstStyle>
          <a:p>
            <a:fld id="{F1AE9DF4-4855-4AF6-9D3F-64333BD37423}" type="datetime1">
              <a:rPr lang="sv-SE" smtClean="0"/>
              <a:pPr/>
              <a:t>2023-10-24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0A3ABB-C906-40E9-AF35-0DB0B34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99583"/>
            <a:ext cx="4114800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105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249AA9-CC7D-40E0-9894-3652F2EE8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99583"/>
            <a:ext cx="2743200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050" cap="all" baseline="0"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grpSp>
        <p:nvGrpSpPr>
          <p:cNvPr id="10" name="Bild 8">
            <a:extLst>
              <a:ext uri="{FF2B5EF4-FFF2-40B4-BE49-F238E27FC236}">
                <a16:creationId xmlns:a16="http://schemas.microsoft.com/office/drawing/2014/main" id="{0703AB49-5B43-4AF1-BEDC-7FFD42AF8D59}"/>
              </a:ext>
            </a:extLst>
          </p:cNvPr>
          <p:cNvGrpSpPr/>
          <p:nvPr/>
        </p:nvGrpSpPr>
        <p:grpSpPr>
          <a:xfrm>
            <a:off x="10675144" y="5811076"/>
            <a:ext cx="980086" cy="407030"/>
            <a:chOff x="10675144" y="5811076"/>
            <a:chExt cx="980086" cy="407030"/>
          </a:xfrm>
        </p:grpSpPr>
        <p:grpSp>
          <p:nvGrpSpPr>
            <p:cNvPr id="11" name="Bild 8">
              <a:extLst>
                <a:ext uri="{FF2B5EF4-FFF2-40B4-BE49-F238E27FC236}">
                  <a16:creationId xmlns:a16="http://schemas.microsoft.com/office/drawing/2014/main" id="{0703AB49-5B43-4AF1-BEDC-7FFD42AF8D59}"/>
                </a:ext>
              </a:extLst>
            </p:cNvPr>
            <p:cNvGrpSpPr/>
            <p:nvPr/>
          </p:nvGrpSpPr>
          <p:grpSpPr>
            <a:xfrm>
              <a:off x="10675231" y="5811076"/>
              <a:ext cx="556723" cy="161383"/>
              <a:chOff x="10675231" y="5811076"/>
              <a:chExt cx="556723" cy="161383"/>
            </a:xfrm>
            <a:solidFill>
              <a:srgbClr val="EB5C2E"/>
            </a:solidFill>
          </p:grpSpPr>
          <p:sp>
            <p:nvSpPr>
              <p:cNvPr id="13" name="Frihandsfigur: Form 12">
                <a:extLst>
                  <a:ext uri="{FF2B5EF4-FFF2-40B4-BE49-F238E27FC236}">
                    <a16:creationId xmlns:a16="http://schemas.microsoft.com/office/drawing/2014/main" id="{096225C5-FE67-4929-9B91-C6679453ECF2}"/>
                  </a:ext>
                </a:extLst>
              </p:cNvPr>
              <p:cNvSpPr/>
              <p:nvPr/>
            </p:nvSpPr>
            <p:spPr>
              <a:xfrm>
                <a:off x="10962116" y="5844546"/>
                <a:ext cx="127039" cy="127734"/>
              </a:xfrm>
              <a:custGeom>
                <a:avLst/>
                <a:gdLst>
                  <a:gd name="connsiteX0" fmla="*/ 64002 w 127039"/>
                  <a:gd name="connsiteY0" fmla="*/ 127735 h 127734"/>
                  <a:gd name="connsiteX1" fmla="*/ 53648 w 127039"/>
                  <a:gd name="connsiteY1" fmla="*/ 126842 h 127734"/>
                  <a:gd name="connsiteX2" fmla="*/ 805 w 127039"/>
                  <a:gd name="connsiteY2" fmla="*/ 53648 h 127734"/>
                  <a:gd name="connsiteX3" fmla="*/ 73999 w 127039"/>
                  <a:gd name="connsiteY3" fmla="*/ 805 h 127734"/>
                  <a:gd name="connsiteX4" fmla="*/ 84711 w 127039"/>
                  <a:gd name="connsiteY4" fmla="*/ 15623 h 127734"/>
                  <a:gd name="connsiteX5" fmla="*/ 69893 w 127039"/>
                  <a:gd name="connsiteY5" fmla="*/ 26334 h 127734"/>
                  <a:gd name="connsiteX6" fmla="*/ 26513 w 127039"/>
                  <a:gd name="connsiteY6" fmla="*/ 57575 h 127734"/>
                  <a:gd name="connsiteX7" fmla="*/ 57754 w 127039"/>
                  <a:gd name="connsiteY7" fmla="*/ 100956 h 127734"/>
                  <a:gd name="connsiteX8" fmla="*/ 85960 w 127039"/>
                  <a:gd name="connsiteY8" fmla="*/ 94351 h 127734"/>
                  <a:gd name="connsiteX9" fmla="*/ 101135 w 127039"/>
                  <a:gd name="connsiteY9" fmla="*/ 69715 h 127734"/>
                  <a:gd name="connsiteX10" fmla="*/ 116131 w 127039"/>
                  <a:gd name="connsiteY10" fmla="*/ 59004 h 127734"/>
                  <a:gd name="connsiteX11" fmla="*/ 126842 w 127039"/>
                  <a:gd name="connsiteY11" fmla="*/ 73999 h 127734"/>
                  <a:gd name="connsiteX12" fmla="*/ 101135 w 127039"/>
                  <a:gd name="connsiteY12" fmla="*/ 115595 h 127734"/>
                  <a:gd name="connsiteX13" fmla="*/ 64002 w 127039"/>
                  <a:gd name="connsiteY13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7039" h="127734">
                    <a:moveTo>
                      <a:pt x="64002" y="127735"/>
                    </a:moveTo>
                    <a:cubicBezTo>
                      <a:pt x="60610" y="127735"/>
                      <a:pt x="57218" y="127377"/>
                      <a:pt x="53648" y="126842"/>
                    </a:cubicBezTo>
                    <a:cubicBezTo>
                      <a:pt x="18836" y="121308"/>
                      <a:pt x="-4729" y="88460"/>
                      <a:pt x="805" y="53648"/>
                    </a:cubicBezTo>
                    <a:cubicBezTo>
                      <a:pt x="6340" y="18836"/>
                      <a:pt x="39188" y="-4729"/>
                      <a:pt x="73999" y="805"/>
                    </a:cubicBezTo>
                    <a:cubicBezTo>
                      <a:pt x="81140" y="1877"/>
                      <a:pt x="85960" y="8660"/>
                      <a:pt x="84711" y="15623"/>
                    </a:cubicBezTo>
                    <a:cubicBezTo>
                      <a:pt x="83640" y="22764"/>
                      <a:pt x="76856" y="27584"/>
                      <a:pt x="69893" y="26334"/>
                    </a:cubicBezTo>
                    <a:cubicBezTo>
                      <a:pt x="49185" y="22942"/>
                      <a:pt x="29905" y="37045"/>
                      <a:pt x="26513" y="57575"/>
                    </a:cubicBezTo>
                    <a:cubicBezTo>
                      <a:pt x="23121" y="78105"/>
                      <a:pt x="37224" y="97564"/>
                      <a:pt x="57754" y="100956"/>
                    </a:cubicBezTo>
                    <a:cubicBezTo>
                      <a:pt x="67751" y="102563"/>
                      <a:pt x="77748" y="100242"/>
                      <a:pt x="85960" y="94351"/>
                    </a:cubicBezTo>
                    <a:cubicBezTo>
                      <a:pt x="94172" y="88460"/>
                      <a:pt x="99528" y="79712"/>
                      <a:pt x="101135" y="69715"/>
                    </a:cubicBezTo>
                    <a:cubicBezTo>
                      <a:pt x="102206" y="62574"/>
                      <a:pt x="108990" y="57754"/>
                      <a:pt x="116131" y="59004"/>
                    </a:cubicBezTo>
                    <a:cubicBezTo>
                      <a:pt x="123272" y="60075"/>
                      <a:pt x="128092" y="66859"/>
                      <a:pt x="126842" y="73999"/>
                    </a:cubicBezTo>
                    <a:cubicBezTo>
                      <a:pt x="124164" y="90781"/>
                      <a:pt x="115060" y="105598"/>
                      <a:pt x="101135" y="115595"/>
                    </a:cubicBezTo>
                    <a:cubicBezTo>
                      <a:pt x="90245" y="123629"/>
                      <a:pt x="77213" y="127735"/>
                      <a:pt x="64002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7" name="Frihandsfigur: Form 16">
                <a:extLst>
                  <a:ext uri="{FF2B5EF4-FFF2-40B4-BE49-F238E27FC236}">
                    <a16:creationId xmlns:a16="http://schemas.microsoft.com/office/drawing/2014/main" id="{16C405E1-0264-4DF5-8B4C-D2E80D91E54E}"/>
                  </a:ext>
                </a:extLst>
              </p:cNvPr>
              <p:cNvSpPr/>
              <p:nvPr/>
            </p:nvSpPr>
            <p:spPr>
              <a:xfrm>
                <a:off x="10818762" y="5844546"/>
                <a:ext cx="126860" cy="127734"/>
              </a:xfrm>
              <a:custGeom>
                <a:avLst/>
                <a:gdLst>
                  <a:gd name="connsiteX0" fmla="*/ 64002 w 126860"/>
                  <a:gd name="connsiteY0" fmla="*/ 127735 h 127734"/>
                  <a:gd name="connsiteX1" fmla="*/ 53648 w 126860"/>
                  <a:gd name="connsiteY1" fmla="*/ 126842 h 127734"/>
                  <a:gd name="connsiteX2" fmla="*/ 805 w 126860"/>
                  <a:gd name="connsiteY2" fmla="*/ 53648 h 127734"/>
                  <a:gd name="connsiteX3" fmla="*/ 73999 w 126860"/>
                  <a:gd name="connsiteY3" fmla="*/ 805 h 127734"/>
                  <a:gd name="connsiteX4" fmla="*/ 84711 w 126860"/>
                  <a:gd name="connsiteY4" fmla="*/ 15623 h 127734"/>
                  <a:gd name="connsiteX5" fmla="*/ 69715 w 126860"/>
                  <a:gd name="connsiteY5" fmla="*/ 26334 h 127734"/>
                  <a:gd name="connsiteX6" fmla="*/ 26334 w 126860"/>
                  <a:gd name="connsiteY6" fmla="*/ 57575 h 127734"/>
                  <a:gd name="connsiteX7" fmla="*/ 57575 w 126860"/>
                  <a:gd name="connsiteY7" fmla="*/ 100956 h 127734"/>
                  <a:gd name="connsiteX8" fmla="*/ 85782 w 126860"/>
                  <a:gd name="connsiteY8" fmla="*/ 94351 h 127734"/>
                  <a:gd name="connsiteX9" fmla="*/ 100956 w 126860"/>
                  <a:gd name="connsiteY9" fmla="*/ 69715 h 127734"/>
                  <a:gd name="connsiteX10" fmla="*/ 115952 w 126860"/>
                  <a:gd name="connsiteY10" fmla="*/ 59004 h 127734"/>
                  <a:gd name="connsiteX11" fmla="*/ 126663 w 126860"/>
                  <a:gd name="connsiteY11" fmla="*/ 73999 h 127734"/>
                  <a:gd name="connsiteX12" fmla="*/ 100956 w 126860"/>
                  <a:gd name="connsiteY12" fmla="*/ 115595 h 127734"/>
                  <a:gd name="connsiteX13" fmla="*/ 64002 w 126860"/>
                  <a:gd name="connsiteY13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6860" h="127734">
                    <a:moveTo>
                      <a:pt x="64002" y="127735"/>
                    </a:moveTo>
                    <a:cubicBezTo>
                      <a:pt x="60610" y="127735"/>
                      <a:pt x="57040" y="127377"/>
                      <a:pt x="53648" y="126842"/>
                    </a:cubicBezTo>
                    <a:cubicBezTo>
                      <a:pt x="18836" y="121308"/>
                      <a:pt x="-4729" y="88460"/>
                      <a:pt x="805" y="53648"/>
                    </a:cubicBezTo>
                    <a:cubicBezTo>
                      <a:pt x="6340" y="18836"/>
                      <a:pt x="39366" y="-4729"/>
                      <a:pt x="73999" y="805"/>
                    </a:cubicBezTo>
                    <a:cubicBezTo>
                      <a:pt x="81140" y="1877"/>
                      <a:pt x="85960" y="8660"/>
                      <a:pt x="84711" y="15623"/>
                    </a:cubicBezTo>
                    <a:cubicBezTo>
                      <a:pt x="83640" y="22764"/>
                      <a:pt x="76856" y="27584"/>
                      <a:pt x="69715" y="26334"/>
                    </a:cubicBezTo>
                    <a:cubicBezTo>
                      <a:pt x="49185" y="22942"/>
                      <a:pt x="29726" y="37045"/>
                      <a:pt x="26334" y="57575"/>
                    </a:cubicBezTo>
                    <a:cubicBezTo>
                      <a:pt x="22942" y="78105"/>
                      <a:pt x="37045" y="97564"/>
                      <a:pt x="57575" y="100956"/>
                    </a:cubicBezTo>
                    <a:cubicBezTo>
                      <a:pt x="67573" y="102563"/>
                      <a:pt x="77570" y="100242"/>
                      <a:pt x="85782" y="94351"/>
                    </a:cubicBezTo>
                    <a:cubicBezTo>
                      <a:pt x="93994" y="88460"/>
                      <a:pt x="99350" y="79712"/>
                      <a:pt x="100956" y="69715"/>
                    </a:cubicBezTo>
                    <a:cubicBezTo>
                      <a:pt x="102027" y="62574"/>
                      <a:pt x="108811" y="57754"/>
                      <a:pt x="115952" y="59004"/>
                    </a:cubicBezTo>
                    <a:cubicBezTo>
                      <a:pt x="123093" y="60075"/>
                      <a:pt x="127913" y="66859"/>
                      <a:pt x="126663" y="73999"/>
                    </a:cubicBezTo>
                    <a:cubicBezTo>
                      <a:pt x="123986" y="90781"/>
                      <a:pt x="114881" y="105598"/>
                      <a:pt x="100956" y="115595"/>
                    </a:cubicBezTo>
                    <a:cubicBezTo>
                      <a:pt x="90066" y="123629"/>
                      <a:pt x="77213" y="127735"/>
                      <a:pt x="64002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8" name="Frihandsfigur: Form 17">
                <a:extLst>
                  <a:ext uri="{FF2B5EF4-FFF2-40B4-BE49-F238E27FC236}">
                    <a16:creationId xmlns:a16="http://schemas.microsoft.com/office/drawing/2014/main" id="{7BAF364B-2217-4A23-BA92-4298100AB100}"/>
                  </a:ext>
                </a:extLst>
              </p:cNvPr>
              <p:cNvSpPr/>
              <p:nvPr/>
            </p:nvSpPr>
            <p:spPr>
              <a:xfrm>
                <a:off x="10675231" y="5844546"/>
                <a:ext cx="126991" cy="127734"/>
              </a:xfrm>
              <a:custGeom>
                <a:avLst/>
                <a:gdLst>
                  <a:gd name="connsiteX0" fmla="*/ 63824 w 126991"/>
                  <a:gd name="connsiteY0" fmla="*/ 127735 h 127734"/>
                  <a:gd name="connsiteX1" fmla="*/ 805 w 126991"/>
                  <a:gd name="connsiteY1" fmla="*/ 73999 h 127734"/>
                  <a:gd name="connsiteX2" fmla="*/ 53648 w 126991"/>
                  <a:gd name="connsiteY2" fmla="*/ 805 h 127734"/>
                  <a:gd name="connsiteX3" fmla="*/ 126842 w 126991"/>
                  <a:gd name="connsiteY3" fmla="*/ 53648 h 127734"/>
                  <a:gd name="connsiteX4" fmla="*/ 116131 w 126991"/>
                  <a:gd name="connsiteY4" fmla="*/ 68644 h 127734"/>
                  <a:gd name="connsiteX5" fmla="*/ 101135 w 126991"/>
                  <a:gd name="connsiteY5" fmla="*/ 57932 h 127734"/>
                  <a:gd name="connsiteX6" fmla="*/ 57754 w 126991"/>
                  <a:gd name="connsiteY6" fmla="*/ 26691 h 127734"/>
                  <a:gd name="connsiteX7" fmla="*/ 26513 w 126991"/>
                  <a:gd name="connsiteY7" fmla="*/ 70072 h 127734"/>
                  <a:gd name="connsiteX8" fmla="*/ 69893 w 126991"/>
                  <a:gd name="connsiteY8" fmla="*/ 101313 h 127734"/>
                  <a:gd name="connsiteX9" fmla="*/ 84889 w 126991"/>
                  <a:gd name="connsiteY9" fmla="*/ 112025 h 127734"/>
                  <a:gd name="connsiteX10" fmla="*/ 74178 w 126991"/>
                  <a:gd name="connsiteY10" fmla="*/ 127020 h 127734"/>
                  <a:gd name="connsiteX11" fmla="*/ 63824 w 126991"/>
                  <a:gd name="connsiteY11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991" h="127734">
                    <a:moveTo>
                      <a:pt x="63824" y="127735"/>
                    </a:moveTo>
                    <a:cubicBezTo>
                      <a:pt x="33118" y="127735"/>
                      <a:pt x="5804" y="105419"/>
                      <a:pt x="805" y="73999"/>
                    </a:cubicBezTo>
                    <a:cubicBezTo>
                      <a:pt x="-4729" y="39188"/>
                      <a:pt x="18836" y="6340"/>
                      <a:pt x="53648" y="805"/>
                    </a:cubicBezTo>
                    <a:cubicBezTo>
                      <a:pt x="88460" y="-4729"/>
                      <a:pt x="121308" y="18836"/>
                      <a:pt x="126842" y="53648"/>
                    </a:cubicBezTo>
                    <a:cubicBezTo>
                      <a:pt x="127913" y="60789"/>
                      <a:pt x="123093" y="67394"/>
                      <a:pt x="116131" y="68644"/>
                    </a:cubicBezTo>
                    <a:cubicBezTo>
                      <a:pt x="108990" y="69715"/>
                      <a:pt x="102384" y="64895"/>
                      <a:pt x="101135" y="57932"/>
                    </a:cubicBezTo>
                    <a:cubicBezTo>
                      <a:pt x="97743" y="37402"/>
                      <a:pt x="78284" y="23299"/>
                      <a:pt x="57754" y="26691"/>
                    </a:cubicBezTo>
                    <a:cubicBezTo>
                      <a:pt x="37224" y="30083"/>
                      <a:pt x="23121" y="49542"/>
                      <a:pt x="26513" y="70072"/>
                    </a:cubicBezTo>
                    <a:cubicBezTo>
                      <a:pt x="29905" y="90602"/>
                      <a:pt x="49363" y="104705"/>
                      <a:pt x="69893" y="101313"/>
                    </a:cubicBezTo>
                    <a:cubicBezTo>
                      <a:pt x="77034" y="100242"/>
                      <a:pt x="83640" y="105062"/>
                      <a:pt x="84889" y="112025"/>
                    </a:cubicBezTo>
                    <a:cubicBezTo>
                      <a:pt x="85960" y="119165"/>
                      <a:pt x="81140" y="125771"/>
                      <a:pt x="74178" y="127020"/>
                    </a:cubicBezTo>
                    <a:cubicBezTo>
                      <a:pt x="70608" y="127556"/>
                      <a:pt x="67216" y="127735"/>
                      <a:pt x="63824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9" name="Frihandsfigur: Form 18">
                <a:extLst>
                  <a:ext uri="{FF2B5EF4-FFF2-40B4-BE49-F238E27FC236}">
                    <a16:creationId xmlns:a16="http://schemas.microsoft.com/office/drawing/2014/main" id="{A1E0F8D3-417D-443A-A96E-1E214FD590A1}"/>
                  </a:ext>
                </a:extLst>
              </p:cNvPr>
              <p:cNvSpPr/>
              <p:nvPr/>
            </p:nvSpPr>
            <p:spPr>
              <a:xfrm>
                <a:off x="11104576" y="5844546"/>
                <a:ext cx="126991" cy="127734"/>
              </a:xfrm>
              <a:custGeom>
                <a:avLst/>
                <a:gdLst>
                  <a:gd name="connsiteX0" fmla="*/ 63824 w 126991"/>
                  <a:gd name="connsiteY0" fmla="*/ 127735 h 127734"/>
                  <a:gd name="connsiteX1" fmla="*/ 805 w 126991"/>
                  <a:gd name="connsiteY1" fmla="*/ 73999 h 127734"/>
                  <a:gd name="connsiteX2" fmla="*/ 53648 w 126991"/>
                  <a:gd name="connsiteY2" fmla="*/ 805 h 127734"/>
                  <a:gd name="connsiteX3" fmla="*/ 126842 w 126991"/>
                  <a:gd name="connsiteY3" fmla="*/ 53648 h 127734"/>
                  <a:gd name="connsiteX4" fmla="*/ 116131 w 126991"/>
                  <a:gd name="connsiteY4" fmla="*/ 68644 h 127734"/>
                  <a:gd name="connsiteX5" fmla="*/ 101135 w 126991"/>
                  <a:gd name="connsiteY5" fmla="*/ 57932 h 127734"/>
                  <a:gd name="connsiteX6" fmla="*/ 57754 w 126991"/>
                  <a:gd name="connsiteY6" fmla="*/ 26691 h 127734"/>
                  <a:gd name="connsiteX7" fmla="*/ 26513 w 126991"/>
                  <a:gd name="connsiteY7" fmla="*/ 70072 h 127734"/>
                  <a:gd name="connsiteX8" fmla="*/ 69894 w 126991"/>
                  <a:gd name="connsiteY8" fmla="*/ 101313 h 127734"/>
                  <a:gd name="connsiteX9" fmla="*/ 84889 w 126991"/>
                  <a:gd name="connsiteY9" fmla="*/ 112025 h 127734"/>
                  <a:gd name="connsiteX10" fmla="*/ 74178 w 126991"/>
                  <a:gd name="connsiteY10" fmla="*/ 127020 h 127734"/>
                  <a:gd name="connsiteX11" fmla="*/ 63824 w 126991"/>
                  <a:gd name="connsiteY11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991" h="127734">
                    <a:moveTo>
                      <a:pt x="63824" y="127735"/>
                    </a:moveTo>
                    <a:cubicBezTo>
                      <a:pt x="33118" y="127735"/>
                      <a:pt x="5804" y="105419"/>
                      <a:pt x="805" y="73999"/>
                    </a:cubicBezTo>
                    <a:cubicBezTo>
                      <a:pt x="-4729" y="39188"/>
                      <a:pt x="18836" y="6340"/>
                      <a:pt x="53648" y="805"/>
                    </a:cubicBezTo>
                    <a:cubicBezTo>
                      <a:pt x="88460" y="-4729"/>
                      <a:pt x="121308" y="18836"/>
                      <a:pt x="126842" y="53648"/>
                    </a:cubicBezTo>
                    <a:cubicBezTo>
                      <a:pt x="127913" y="60789"/>
                      <a:pt x="123093" y="67394"/>
                      <a:pt x="116131" y="68644"/>
                    </a:cubicBezTo>
                    <a:cubicBezTo>
                      <a:pt x="108990" y="69715"/>
                      <a:pt x="102384" y="64895"/>
                      <a:pt x="101135" y="57932"/>
                    </a:cubicBezTo>
                    <a:cubicBezTo>
                      <a:pt x="97743" y="37402"/>
                      <a:pt x="78284" y="23299"/>
                      <a:pt x="57754" y="26691"/>
                    </a:cubicBezTo>
                    <a:cubicBezTo>
                      <a:pt x="37224" y="30083"/>
                      <a:pt x="23121" y="49542"/>
                      <a:pt x="26513" y="70072"/>
                    </a:cubicBezTo>
                    <a:cubicBezTo>
                      <a:pt x="29905" y="90602"/>
                      <a:pt x="49363" y="104705"/>
                      <a:pt x="69894" y="101313"/>
                    </a:cubicBezTo>
                    <a:cubicBezTo>
                      <a:pt x="77034" y="100242"/>
                      <a:pt x="83640" y="105062"/>
                      <a:pt x="84889" y="112025"/>
                    </a:cubicBezTo>
                    <a:cubicBezTo>
                      <a:pt x="85960" y="119165"/>
                      <a:pt x="81140" y="125771"/>
                      <a:pt x="74178" y="127020"/>
                    </a:cubicBezTo>
                    <a:cubicBezTo>
                      <a:pt x="70608" y="127556"/>
                      <a:pt x="67216" y="127735"/>
                      <a:pt x="63824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0" name="Frihandsfigur: Form 19">
                <a:extLst>
                  <a:ext uri="{FF2B5EF4-FFF2-40B4-BE49-F238E27FC236}">
                    <a16:creationId xmlns:a16="http://schemas.microsoft.com/office/drawing/2014/main" id="{197B5933-0CA8-4EAE-92FC-6C66D23DD227}"/>
                  </a:ext>
                </a:extLst>
              </p:cNvPr>
              <p:cNvSpPr/>
              <p:nvPr/>
            </p:nvSpPr>
            <p:spPr>
              <a:xfrm>
                <a:off x="10760830" y="5922116"/>
                <a:ext cx="41956" cy="50343"/>
              </a:xfrm>
              <a:custGeom>
                <a:avLst/>
                <a:gdLst>
                  <a:gd name="connsiteX0" fmla="*/ 12858 w 41956"/>
                  <a:gd name="connsiteY0" fmla="*/ 26064 h 50343"/>
                  <a:gd name="connsiteX1" fmla="*/ 12858 w 41956"/>
                  <a:gd name="connsiteY1" fmla="*/ 26064 h 50343"/>
                  <a:gd name="connsiteX2" fmla="*/ 15892 w 41956"/>
                  <a:gd name="connsiteY2" fmla="*/ 26064 h 50343"/>
                  <a:gd name="connsiteX3" fmla="*/ 15892 w 41956"/>
                  <a:gd name="connsiteY3" fmla="*/ 50343 h 50343"/>
                  <a:gd name="connsiteX4" fmla="*/ 41957 w 41956"/>
                  <a:gd name="connsiteY4" fmla="*/ 50343 h 50343"/>
                  <a:gd name="connsiteX5" fmla="*/ 41957 w 41956"/>
                  <a:gd name="connsiteY5" fmla="*/ 13032 h 50343"/>
                  <a:gd name="connsiteX6" fmla="*/ 38208 w 41956"/>
                  <a:gd name="connsiteY6" fmla="*/ 3749 h 50343"/>
                  <a:gd name="connsiteX7" fmla="*/ 29103 w 41956"/>
                  <a:gd name="connsiteY7" fmla="*/ 0 h 50343"/>
                  <a:gd name="connsiteX8" fmla="*/ 29103 w 41956"/>
                  <a:gd name="connsiteY8" fmla="*/ 0 h 50343"/>
                  <a:gd name="connsiteX9" fmla="*/ 13036 w 41956"/>
                  <a:gd name="connsiteY9" fmla="*/ 0 h 50343"/>
                  <a:gd name="connsiteX10" fmla="*/ 4 w 41956"/>
                  <a:gd name="connsiteY10" fmla="*/ 13032 h 50343"/>
                  <a:gd name="connsiteX11" fmla="*/ 12858 w 41956"/>
                  <a:gd name="connsiteY11" fmla="*/ 26064 h 50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956" h="50343">
                    <a:moveTo>
                      <a:pt x="12858" y="26064"/>
                    </a:moveTo>
                    <a:lnTo>
                      <a:pt x="12858" y="26064"/>
                    </a:lnTo>
                    <a:lnTo>
                      <a:pt x="15892" y="26064"/>
                    </a:lnTo>
                    <a:lnTo>
                      <a:pt x="15892" y="50343"/>
                    </a:lnTo>
                    <a:lnTo>
                      <a:pt x="41957" y="50343"/>
                    </a:lnTo>
                    <a:lnTo>
                      <a:pt x="41957" y="13032"/>
                    </a:lnTo>
                    <a:cubicBezTo>
                      <a:pt x="41957" y="9640"/>
                      <a:pt x="40528" y="6248"/>
                      <a:pt x="38208" y="3749"/>
                    </a:cubicBezTo>
                    <a:cubicBezTo>
                      <a:pt x="35708" y="1250"/>
                      <a:pt x="32495" y="0"/>
                      <a:pt x="29103" y="0"/>
                    </a:cubicBezTo>
                    <a:lnTo>
                      <a:pt x="29103" y="0"/>
                    </a:lnTo>
                    <a:lnTo>
                      <a:pt x="13036" y="0"/>
                    </a:lnTo>
                    <a:cubicBezTo>
                      <a:pt x="5895" y="0"/>
                      <a:pt x="4" y="5891"/>
                      <a:pt x="4" y="13032"/>
                    </a:cubicBezTo>
                    <a:cubicBezTo>
                      <a:pt x="-175" y="20351"/>
                      <a:pt x="5717" y="26064"/>
                      <a:pt x="12858" y="26064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1" name="Frihandsfigur: Form 20">
                <a:extLst>
                  <a:ext uri="{FF2B5EF4-FFF2-40B4-BE49-F238E27FC236}">
                    <a16:creationId xmlns:a16="http://schemas.microsoft.com/office/drawing/2014/main" id="{3EEFF7E3-7994-4DFC-A6C6-60C24C617F61}"/>
                  </a:ext>
                </a:extLst>
              </p:cNvPr>
              <p:cNvSpPr/>
              <p:nvPr/>
            </p:nvSpPr>
            <p:spPr>
              <a:xfrm>
                <a:off x="11190001" y="5922116"/>
                <a:ext cx="41952" cy="50343"/>
              </a:xfrm>
              <a:custGeom>
                <a:avLst/>
                <a:gdLst>
                  <a:gd name="connsiteX0" fmla="*/ 12854 w 41952"/>
                  <a:gd name="connsiteY0" fmla="*/ 26064 h 50343"/>
                  <a:gd name="connsiteX1" fmla="*/ 12854 w 41952"/>
                  <a:gd name="connsiteY1" fmla="*/ 26064 h 50343"/>
                  <a:gd name="connsiteX2" fmla="*/ 15888 w 41952"/>
                  <a:gd name="connsiteY2" fmla="*/ 26064 h 50343"/>
                  <a:gd name="connsiteX3" fmla="*/ 15888 w 41952"/>
                  <a:gd name="connsiteY3" fmla="*/ 50343 h 50343"/>
                  <a:gd name="connsiteX4" fmla="*/ 41953 w 41952"/>
                  <a:gd name="connsiteY4" fmla="*/ 50343 h 50343"/>
                  <a:gd name="connsiteX5" fmla="*/ 41953 w 41952"/>
                  <a:gd name="connsiteY5" fmla="*/ 13032 h 50343"/>
                  <a:gd name="connsiteX6" fmla="*/ 38204 w 41952"/>
                  <a:gd name="connsiteY6" fmla="*/ 3749 h 50343"/>
                  <a:gd name="connsiteX7" fmla="*/ 29099 w 41952"/>
                  <a:gd name="connsiteY7" fmla="*/ 0 h 50343"/>
                  <a:gd name="connsiteX8" fmla="*/ 29099 w 41952"/>
                  <a:gd name="connsiteY8" fmla="*/ 0 h 50343"/>
                  <a:gd name="connsiteX9" fmla="*/ 13032 w 41952"/>
                  <a:gd name="connsiteY9" fmla="*/ 0 h 50343"/>
                  <a:gd name="connsiteX10" fmla="*/ 0 w 41952"/>
                  <a:gd name="connsiteY10" fmla="*/ 13032 h 50343"/>
                  <a:gd name="connsiteX11" fmla="*/ 12854 w 41952"/>
                  <a:gd name="connsiteY11" fmla="*/ 26064 h 50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952" h="50343">
                    <a:moveTo>
                      <a:pt x="12854" y="26064"/>
                    </a:moveTo>
                    <a:lnTo>
                      <a:pt x="12854" y="26064"/>
                    </a:lnTo>
                    <a:lnTo>
                      <a:pt x="15888" y="26064"/>
                    </a:lnTo>
                    <a:lnTo>
                      <a:pt x="15888" y="50343"/>
                    </a:lnTo>
                    <a:lnTo>
                      <a:pt x="41953" y="50343"/>
                    </a:lnTo>
                    <a:lnTo>
                      <a:pt x="41953" y="13032"/>
                    </a:lnTo>
                    <a:cubicBezTo>
                      <a:pt x="41953" y="9640"/>
                      <a:pt x="40525" y="6248"/>
                      <a:pt x="38204" y="3749"/>
                    </a:cubicBezTo>
                    <a:cubicBezTo>
                      <a:pt x="35704" y="1250"/>
                      <a:pt x="32491" y="0"/>
                      <a:pt x="29099" y="0"/>
                    </a:cubicBezTo>
                    <a:lnTo>
                      <a:pt x="29099" y="0"/>
                    </a:lnTo>
                    <a:lnTo>
                      <a:pt x="13032" y="0"/>
                    </a:lnTo>
                    <a:cubicBezTo>
                      <a:pt x="5891" y="0"/>
                      <a:pt x="0" y="5891"/>
                      <a:pt x="0" y="13032"/>
                    </a:cubicBezTo>
                    <a:cubicBezTo>
                      <a:pt x="0" y="20351"/>
                      <a:pt x="5713" y="26064"/>
                      <a:pt x="12854" y="26064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2" name="Frihandsfigur: Form 21">
                <a:extLst>
                  <a:ext uri="{FF2B5EF4-FFF2-40B4-BE49-F238E27FC236}">
                    <a16:creationId xmlns:a16="http://schemas.microsoft.com/office/drawing/2014/main" id="{1090AEA8-2635-4720-ADEF-B9445D7820CB}"/>
                  </a:ext>
                </a:extLst>
              </p:cNvPr>
              <p:cNvSpPr/>
              <p:nvPr/>
            </p:nvSpPr>
            <p:spPr>
              <a:xfrm>
                <a:off x="10904009" y="5811076"/>
                <a:ext cx="41952" cy="83548"/>
              </a:xfrm>
              <a:custGeom>
                <a:avLst/>
                <a:gdLst>
                  <a:gd name="connsiteX0" fmla="*/ 16424 w 41952"/>
                  <a:gd name="connsiteY0" fmla="*/ 0 h 83548"/>
                  <a:gd name="connsiteX1" fmla="*/ 16067 w 41952"/>
                  <a:gd name="connsiteY1" fmla="*/ 2678 h 83548"/>
                  <a:gd name="connsiteX2" fmla="*/ 16067 w 41952"/>
                  <a:gd name="connsiteY2" fmla="*/ 57484 h 83548"/>
                  <a:gd name="connsiteX3" fmla="*/ 13032 w 41952"/>
                  <a:gd name="connsiteY3" fmla="*/ 57484 h 83548"/>
                  <a:gd name="connsiteX4" fmla="*/ 13032 w 41952"/>
                  <a:gd name="connsiteY4" fmla="*/ 57484 h 83548"/>
                  <a:gd name="connsiteX5" fmla="*/ 0 w 41952"/>
                  <a:gd name="connsiteY5" fmla="*/ 70516 h 83548"/>
                  <a:gd name="connsiteX6" fmla="*/ 13032 w 41952"/>
                  <a:gd name="connsiteY6" fmla="*/ 83548 h 83548"/>
                  <a:gd name="connsiteX7" fmla="*/ 29099 w 41952"/>
                  <a:gd name="connsiteY7" fmla="*/ 83548 h 83548"/>
                  <a:gd name="connsiteX8" fmla="*/ 29099 w 41952"/>
                  <a:gd name="connsiteY8" fmla="*/ 83548 h 83548"/>
                  <a:gd name="connsiteX9" fmla="*/ 38204 w 41952"/>
                  <a:gd name="connsiteY9" fmla="*/ 79799 h 83548"/>
                  <a:gd name="connsiteX10" fmla="*/ 41953 w 41952"/>
                  <a:gd name="connsiteY10" fmla="*/ 70516 h 83548"/>
                  <a:gd name="connsiteX11" fmla="*/ 41953 w 41952"/>
                  <a:gd name="connsiteY11" fmla="*/ 2678 h 83548"/>
                  <a:gd name="connsiteX12" fmla="*/ 41596 w 41952"/>
                  <a:gd name="connsiteY12" fmla="*/ 0 h 83548"/>
                  <a:gd name="connsiteX13" fmla="*/ 16424 w 41952"/>
                  <a:gd name="connsiteY13" fmla="*/ 0 h 8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952" h="83548">
                    <a:moveTo>
                      <a:pt x="16424" y="0"/>
                    </a:moveTo>
                    <a:cubicBezTo>
                      <a:pt x="16246" y="893"/>
                      <a:pt x="16067" y="1785"/>
                      <a:pt x="16067" y="2678"/>
                    </a:cubicBezTo>
                    <a:lnTo>
                      <a:pt x="16067" y="57484"/>
                    </a:lnTo>
                    <a:lnTo>
                      <a:pt x="13032" y="57484"/>
                    </a:lnTo>
                    <a:lnTo>
                      <a:pt x="13032" y="57484"/>
                    </a:lnTo>
                    <a:cubicBezTo>
                      <a:pt x="5891" y="57484"/>
                      <a:pt x="0" y="63375"/>
                      <a:pt x="0" y="70516"/>
                    </a:cubicBezTo>
                    <a:cubicBezTo>
                      <a:pt x="0" y="77657"/>
                      <a:pt x="5713" y="83548"/>
                      <a:pt x="13032" y="83548"/>
                    </a:cubicBezTo>
                    <a:lnTo>
                      <a:pt x="29099" y="83548"/>
                    </a:lnTo>
                    <a:lnTo>
                      <a:pt x="29099" y="83548"/>
                    </a:lnTo>
                    <a:cubicBezTo>
                      <a:pt x="32491" y="83548"/>
                      <a:pt x="35883" y="82120"/>
                      <a:pt x="38204" y="79799"/>
                    </a:cubicBezTo>
                    <a:cubicBezTo>
                      <a:pt x="40703" y="77300"/>
                      <a:pt x="41953" y="74087"/>
                      <a:pt x="41953" y="70516"/>
                    </a:cubicBezTo>
                    <a:lnTo>
                      <a:pt x="41953" y="2678"/>
                    </a:lnTo>
                    <a:cubicBezTo>
                      <a:pt x="41953" y="1785"/>
                      <a:pt x="41774" y="893"/>
                      <a:pt x="41596" y="0"/>
                    </a:cubicBezTo>
                    <a:lnTo>
                      <a:pt x="16424" y="0"/>
                    </a:lnTo>
                    <a:close/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3" name="Frihandsfigur: Form 22">
                <a:extLst>
                  <a:ext uri="{FF2B5EF4-FFF2-40B4-BE49-F238E27FC236}">
                    <a16:creationId xmlns:a16="http://schemas.microsoft.com/office/drawing/2014/main" id="{EE452009-BD33-42BC-8ACE-FFD197C650BA}"/>
                  </a:ext>
                </a:extLst>
              </p:cNvPr>
              <p:cNvSpPr/>
              <p:nvPr/>
            </p:nvSpPr>
            <p:spPr>
              <a:xfrm>
                <a:off x="11047362" y="5811076"/>
                <a:ext cx="41952" cy="83548"/>
              </a:xfrm>
              <a:custGeom>
                <a:avLst/>
                <a:gdLst>
                  <a:gd name="connsiteX0" fmla="*/ 16424 w 41952"/>
                  <a:gd name="connsiteY0" fmla="*/ 0 h 83548"/>
                  <a:gd name="connsiteX1" fmla="*/ 16067 w 41952"/>
                  <a:gd name="connsiteY1" fmla="*/ 2678 h 83548"/>
                  <a:gd name="connsiteX2" fmla="*/ 16067 w 41952"/>
                  <a:gd name="connsiteY2" fmla="*/ 57484 h 83548"/>
                  <a:gd name="connsiteX3" fmla="*/ 13032 w 41952"/>
                  <a:gd name="connsiteY3" fmla="*/ 57484 h 83548"/>
                  <a:gd name="connsiteX4" fmla="*/ 13032 w 41952"/>
                  <a:gd name="connsiteY4" fmla="*/ 57484 h 83548"/>
                  <a:gd name="connsiteX5" fmla="*/ 0 w 41952"/>
                  <a:gd name="connsiteY5" fmla="*/ 70516 h 83548"/>
                  <a:gd name="connsiteX6" fmla="*/ 13032 w 41952"/>
                  <a:gd name="connsiteY6" fmla="*/ 83548 h 83548"/>
                  <a:gd name="connsiteX7" fmla="*/ 29099 w 41952"/>
                  <a:gd name="connsiteY7" fmla="*/ 83548 h 83548"/>
                  <a:gd name="connsiteX8" fmla="*/ 29099 w 41952"/>
                  <a:gd name="connsiteY8" fmla="*/ 83548 h 83548"/>
                  <a:gd name="connsiteX9" fmla="*/ 38204 w 41952"/>
                  <a:gd name="connsiteY9" fmla="*/ 79799 h 83548"/>
                  <a:gd name="connsiteX10" fmla="*/ 41953 w 41952"/>
                  <a:gd name="connsiteY10" fmla="*/ 70516 h 83548"/>
                  <a:gd name="connsiteX11" fmla="*/ 41953 w 41952"/>
                  <a:gd name="connsiteY11" fmla="*/ 2678 h 83548"/>
                  <a:gd name="connsiteX12" fmla="*/ 41596 w 41952"/>
                  <a:gd name="connsiteY12" fmla="*/ 0 h 83548"/>
                  <a:gd name="connsiteX13" fmla="*/ 16424 w 41952"/>
                  <a:gd name="connsiteY13" fmla="*/ 0 h 8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952" h="83548">
                    <a:moveTo>
                      <a:pt x="16424" y="0"/>
                    </a:moveTo>
                    <a:cubicBezTo>
                      <a:pt x="16246" y="893"/>
                      <a:pt x="16067" y="1785"/>
                      <a:pt x="16067" y="2678"/>
                    </a:cubicBezTo>
                    <a:lnTo>
                      <a:pt x="16067" y="57484"/>
                    </a:lnTo>
                    <a:lnTo>
                      <a:pt x="13032" y="57484"/>
                    </a:lnTo>
                    <a:lnTo>
                      <a:pt x="13032" y="57484"/>
                    </a:lnTo>
                    <a:cubicBezTo>
                      <a:pt x="5891" y="57484"/>
                      <a:pt x="0" y="63375"/>
                      <a:pt x="0" y="70516"/>
                    </a:cubicBezTo>
                    <a:cubicBezTo>
                      <a:pt x="0" y="77657"/>
                      <a:pt x="5713" y="83548"/>
                      <a:pt x="13032" y="83548"/>
                    </a:cubicBezTo>
                    <a:lnTo>
                      <a:pt x="29099" y="83548"/>
                    </a:lnTo>
                    <a:lnTo>
                      <a:pt x="29099" y="83548"/>
                    </a:lnTo>
                    <a:cubicBezTo>
                      <a:pt x="32491" y="83548"/>
                      <a:pt x="35883" y="82120"/>
                      <a:pt x="38204" y="79799"/>
                    </a:cubicBezTo>
                    <a:cubicBezTo>
                      <a:pt x="40703" y="77300"/>
                      <a:pt x="41953" y="74087"/>
                      <a:pt x="41953" y="70516"/>
                    </a:cubicBezTo>
                    <a:lnTo>
                      <a:pt x="41953" y="2678"/>
                    </a:lnTo>
                    <a:cubicBezTo>
                      <a:pt x="41953" y="1785"/>
                      <a:pt x="41774" y="893"/>
                      <a:pt x="41596" y="0"/>
                    </a:cubicBezTo>
                    <a:lnTo>
                      <a:pt x="16424" y="0"/>
                    </a:lnTo>
                    <a:close/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  <p:grpSp>
          <p:nvGrpSpPr>
            <p:cNvPr id="24" name="Bild 8">
              <a:extLst>
                <a:ext uri="{FF2B5EF4-FFF2-40B4-BE49-F238E27FC236}">
                  <a16:creationId xmlns:a16="http://schemas.microsoft.com/office/drawing/2014/main" id="{0703AB49-5B43-4AF1-BEDC-7FFD42AF8D59}"/>
                </a:ext>
              </a:extLst>
            </p:cNvPr>
            <p:cNvGrpSpPr/>
            <p:nvPr/>
          </p:nvGrpSpPr>
          <p:grpSpPr>
            <a:xfrm>
              <a:off x="10685498" y="6071539"/>
              <a:ext cx="969196" cy="146745"/>
              <a:chOff x="10685498" y="6071539"/>
              <a:chExt cx="969196" cy="146745"/>
            </a:xfrm>
            <a:solidFill>
              <a:srgbClr val="8E8D89"/>
            </a:solidFill>
          </p:grpSpPr>
          <p:sp>
            <p:nvSpPr>
              <p:cNvPr id="25" name="Frihandsfigur: Form 24">
                <a:extLst>
                  <a:ext uri="{FF2B5EF4-FFF2-40B4-BE49-F238E27FC236}">
                    <a16:creationId xmlns:a16="http://schemas.microsoft.com/office/drawing/2014/main" id="{C04096D6-5503-4A60-97F4-654AFBD008C4}"/>
                  </a:ext>
                </a:extLst>
              </p:cNvPr>
              <p:cNvSpPr/>
              <p:nvPr/>
            </p:nvSpPr>
            <p:spPr>
              <a:xfrm>
                <a:off x="10685498" y="6076538"/>
                <a:ext cx="21244" cy="111754"/>
              </a:xfrm>
              <a:custGeom>
                <a:avLst/>
                <a:gdLst>
                  <a:gd name="connsiteX0" fmla="*/ 0 w 21244"/>
                  <a:gd name="connsiteY0" fmla="*/ 0 h 111754"/>
                  <a:gd name="connsiteX1" fmla="*/ 21244 w 21244"/>
                  <a:gd name="connsiteY1" fmla="*/ 0 h 111754"/>
                  <a:gd name="connsiteX2" fmla="*/ 21244 w 21244"/>
                  <a:gd name="connsiteY2" fmla="*/ 111755 h 111754"/>
                  <a:gd name="connsiteX3" fmla="*/ 0 w 21244"/>
                  <a:gd name="connsiteY3" fmla="*/ 111755 h 111754"/>
                  <a:gd name="connsiteX4" fmla="*/ 0 w 21244"/>
                  <a:gd name="connsiteY4" fmla="*/ 0 h 111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244" h="111754">
                    <a:moveTo>
                      <a:pt x="0" y="0"/>
                    </a:moveTo>
                    <a:lnTo>
                      <a:pt x="21244" y="0"/>
                    </a:lnTo>
                    <a:lnTo>
                      <a:pt x="21244" y="111755"/>
                    </a:lnTo>
                    <a:lnTo>
                      <a:pt x="0" y="11175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6" name="Frihandsfigur: Form 25">
                <a:extLst>
                  <a:ext uri="{FF2B5EF4-FFF2-40B4-BE49-F238E27FC236}">
                    <a16:creationId xmlns:a16="http://schemas.microsoft.com/office/drawing/2014/main" id="{ECD20AF7-1A47-4092-9D48-8B02BD5BA6F6}"/>
                  </a:ext>
                </a:extLst>
              </p:cNvPr>
              <p:cNvSpPr/>
              <p:nvPr/>
            </p:nvSpPr>
            <p:spPr>
              <a:xfrm>
                <a:off x="10729950" y="6103135"/>
                <a:ext cx="70516" cy="85335"/>
              </a:xfrm>
              <a:custGeom>
                <a:avLst/>
                <a:gdLst>
                  <a:gd name="connsiteX0" fmla="*/ 70516 w 70516"/>
                  <a:gd name="connsiteY0" fmla="*/ 24995 h 85335"/>
                  <a:gd name="connsiteX1" fmla="*/ 70516 w 70516"/>
                  <a:gd name="connsiteY1" fmla="*/ 85157 h 85335"/>
                  <a:gd name="connsiteX2" fmla="*/ 50522 w 70516"/>
                  <a:gd name="connsiteY2" fmla="*/ 85157 h 85335"/>
                  <a:gd name="connsiteX3" fmla="*/ 50522 w 70516"/>
                  <a:gd name="connsiteY3" fmla="*/ 32493 h 85335"/>
                  <a:gd name="connsiteX4" fmla="*/ 35883 w 70516"/>
                  <a:gd name="connsiteY4" fmla="*/ 18569 h 85335"/>
                  <a:gd name="connsiteX5" fmla="*/ 19994 w 70516"/>
                  <a:gd name="connsiteY5" fmla="*/ 32493 h 85335"/>
                  <a:gd name="connsiteX6" fmla="*/ 19994 w 70516"/>
                  <a:gd name="connsiteY6" fmla="*/ 85336 h 85335"/>
                  <a:gd name="connsiteX7" fmla="*/ 0 w 70516"/>
                  <a:gd name="connsiteY7" fmla="*/ 85336 h 85335"/>
                  <a:gd name="connsiteX8" fmla="*/ 0 w 70516"/>
                  <a:gd name="connsiteY8" fmla="*/ 1966 h 85335"/>
                  <a:gd name="connsiteX9" fmla="*/ 19994 w 70516"/>
                  <a:gd name="connsiteY9" fmla="*/ 1966 h 85335"/>
                  <a:gd name="connsiteX10" fmla="*/ 19994 w 70516"/>
                  <a:gd name="connsiteY10" fmla="*/ 14284 h 85335"/>
                  <a:gd name="connsiteX11" fmla="*/ 21244 w 70516"/>
                  <a:gd name="connsiteY11" fmla="*/ 14284 h 85335"/>
                  <a:gd name="connsiteX12" fmla="*/ 44631 w 70516"/>
                  <a:gd name="connsiteY12" fmla="*/ 2 h 85335"/>
                  <a:gd name="connsiteX13" fmla="*/ 70516 w 70516"/>
                  <a:gd name="connsiteY13" fmla="*/ 24995 h 85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0516" h="85335">
                    <a:moveTo>
                      <a:pt x="70516" y="24995"/>
                    </a:moveTo>
                    <a:lnTo>
                      <a:pt x="70516" y="85157"/>
                    </a:lnTo>
                    <a:lnTo>
                      <a:pt x="50522" y="85157"/>
                    </a:lnTo>
                    <a:lnTo>
                      <a:pt x="50522" y="32493"/>
                    </a:lnTo>
                    <a:cubicBezTo>
                      <a:pt x="50522" y="23924"/>
                      <a:pt x="44631" y="18569"/>
                      <a:pt x="35883" y="18569"/>
                    </a:cubicBezTo>
                    <a:cubicBezTo>
                      <a:pt x="26421" y="18569"/>
                      <a:pt x="19994" y="24995"/>
                      <a:pt x="19994" y="32493"/>
                    </a:cubicBezTo>
                    <a:lnTo>
                      <a:pt x="19994" y="85336"/>
                    </a:lnTo>
                    <a:lnTo>
                      <a:pt x="0" y="85336"/>
                    </a:lnTo>
                    <a:lnTo>
                      <a:pt x="0" y="1966"/>
                    </a:lnTo>
                    <a:lnTo>
                      <a:pt x="19994" y="1966"/>
                    </a:lnTo>
                    <a:lnTo>
                      <a:pt x="19994" y="14284"/>
                    </a:lnTo>
                    <a:lnTo>
                      <a:pt x="21244" y="14284"/>
                    </a:lnTo>
                    <a:cubicBezTo>
                      <a:pt x="24458" y="5894"/>
                      <a:pt x="33205" y="2"/>
                      <a:pt x="44631" y="2"/>
                    </a:cubicBezTo>
                    <a:cubicBezTo>
                      <a:pt x="59983" y="-176"/>
                      <a:pt x="70516" y="9821"/>
                      <a:pt x="70516" y="2499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7" name="Frihandsfigur: Form 26">
                <a:extLst>
                  <a:ext uri="{FF2B5EF4-FFF2-40B4-BE49-F238E27FC236}">
                    <a16:creationId xmlns:a16="http://schemas.microsoft.com/office/drawing/2014/main" id="{D20C2145-F8FA-4BB2-9195-8EAFB17D2AB8}"/>
                  </a:ext>
                </a:extLst>
              </p:cNvPr>
              <p:cNvSpPr/>
              <p:nvPr/>
            </p:nvSpPr>
            <p:spPr>
              <a:xfrm>
                <a:off x="10820282" y="6071539"/>
                <a:ext cx="73908" cy="116753"/>
              </a:xfrm>
              <a:custGeom>
                <a:avLst/>
                <a:gdLst>
                  <a:gd name="connsiteX0" fmla="*/ 29635 w 73908"/>
                  <a:gd name="connsiteY0" fmla="*/ 81585 h 116753"/>
                  <a:gd name="connsiteX1" fmla="*/ 19994 w 73908"/>
                  <a:gd name="connsiteY1" fmla="*/ 92117 h 116753"/>
                  <a:gd name="connsiteX2" fmla="*/ 19994 w 73908"/>
                  <a:gd name="connsiteY2" fmla="*/ 116753 h 116753"/>
                  <a:gd name="connsiteX3" fmla="*/ 0 w 73908"/>
                  <a:gd name="connsiteY3" fmla="*/ 116753 h 116753"/>
                  <a:gd name="connsiteX4" fmla="*/ 0 w 73908"/>
                  <a:gd name="connsiteY4" fmla="*/ 0 h 116753"/>
                  <a:gd name="connsiteX5" fmla="*/ 19994 w 73908"/>
                  <a:gd name="connsiteY5" fmla="*/ 0 h 116753"/>
                  <a:gd name="connsiteX6" fmla="*/ 19994 w 73908"/>
                  <a:gd name="connsiteY6" fmla="*/ 66232 h 116753"/>
                  <a:gd name="connsiteX7" fmla="*/ 21423 w 73908"/>
                  <a:gd name="connsiteY7" fmla="*/ 66232 h 116753"/>
                  <a:gd name="connsiteX8" fmla="*/ 49808 w 73908"/>
                  <a:gd name="connsiteY8" fmla="*/ 33384 h 116753"/>
                  <a:gd name="connsiteX9" fmla="*/ 73373 w 73908"/>
                  <a:gd name="connsiteY9" fmla="*/ 33384 h 116753"/>
                  <a:gd name="connsiteX10" fmla="*/ 42667 w 73908"/>
                  <a:gd name="connsiteY10" fmla="*/ 67124 h 116753"/>
                  <a:gd name="connsiteX11" fmla="*/ 73908 w 73908"/>
                  <a:gd name="connsiteY11" fmla="*/ 116753 h 116753"/>
                  <a:gd name="connsiteX12" fmla="*/ 50343 w 73908"/>
                  <a:gd name="connsiteY12" fmla="*/ 116753 h 116753"/>
                  <a:gd name="connsiteX13" fmla="*/ 29635 w 73908"/>
                  <a:gd name="connsiteY13" fmla="*/ 81585 h 116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3908" h="116753">
                    <a:moveTo>
                      <a:pt x="29635" y="81585"/>
                    </a:moveTo>
                    <a:lnTo>
                      <a:pt x="19994" y="92117"/>
                    </a:lnTo>
                    <a:lnTo>
                      <a:pt x="19994" y="116753"/>
                    </a:lnTo>
                    <a:lnTo>
                      <a:pt x="0" y="116753"/>
                    </a:lnTo>
                    <a:lnTo>
                      <a:pt x="0" y="0"/>
                    </a:lnTo>
                    <a:lnTo>
                      <a:pt x="19994" y="0"/>
                    </a:lnTo>
                    <a:lnTo>
                      <a:pt x="19994" y="66232"/>
                    </a:lnTo>
                    <a:lnTo>
                      <a:pt x="21423" y="66232"/>
                    </a:lnTo>
                    <a:lnTo>
                      <a:pt x="49808" y="33384"/>
                    </a:lnTo>
                    <a:lnTo>
                      <a:pt x="73373" y="33384"/>
                    </a:lnTo>
                    <a:lnTo>
                      <a:pt x="42667" y="67124"/>
                    </a:lnTo>
                    <a:lnTo>
                      <a:pt x="73908" y="116753"/>
                    </a:lnTo>
                    <a:lnTo>
                      <a:pt x="50343" y="116753"/>
                    </a:lnTo>
                    <a:lnTo>
                      <a:pt x="29635" y="81585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8" name="Frihandsfigur: Form 27">
                <a:extLst>
                  <a:ext uri="{FF2B5EF4-FFF2-40B4-BE49-F238E27FC236}">
                    <a16:creationId xmlns:a16="http://schemas.microsoft.com/office/drawing/2014/main" id="{3FCBDC95-CEB8-4370-A175-737BD0ACB4B5}"/>
                  </a:ext>
                </a:extLst>
              </p:cNvPr>
              <p:cNvSpPr/>
              <p:nvPr/>
            </p:nvSpPr>
            <p:spPr>
              <a:xfrm>
                <a:off x="10899010" y="6072253"/>
                <a:ext cx="71587" cy="118002"/>
              </a:xfrm>
              <a:custGeom>
                <a:avLst/>
                <a:gdLst>
                  <a:gd name="connsiteX0" fmla="*/ 0 w 71587"/>
                  <a:gd name="connsiteY0" fmla="*/ 85155 h 118002"/>
                  <a:gd name="connsiteX1" fmla="*/ 0 w 71587"/>
                  <a:gd name="connsiteY1" fmla="*/ 63554 h 118002"/>
                  <a:gd name="connsiteX2" fmla="*/ 35883 w 71587"/>
                  <a:gd name="connsiteY2" fmla="*/ 30706 h 118002"/>
                  <a:gd name="connsiteX3" fmla="*/ 71587 w 71587"/>
                  <a:gd name="connsiteY3" fmla="*/ 63554 h 118002"/>
                  <a:gd name="connsiteX4" fmla="*/ 71587 w 71587"/>
                  <a:gd name="connsiteY4" fmla="*/ 85155 h 118002"/>
                  <a:gd name="connsiteX5" fmla="*/ 35883 w 71587"/>
                  <a:gd name="connsiteY5" fmla="*/ 118003 h 118002"/>
                  <a:gd name="connsiteX6" fmla="*/ 0 w 71587"/>
                  <a:gd name="connsiteY6" fmla="*/ 85155 h 118002"/>
                  <a:gd name="connsiteX7" fmla="*/ 8212 w 71587"/>
                  <a:gd name="connsiteY7" fmla="*/ 11247 h 118002"/>
                  <a:gd name="connsiteX8" fmla="*/ 19459 w 71587"/>
                  <a:gd name="connsiteY8" fmla="*/ 0 h 118002"/>
                  <a:gd name="connsiteX9" fmla="*/ 30706 w 71587"/>
                  <a:gd name="connsiteY9" fmla="*/ 11247 h 118002"/>
                  <a:gd name="connsiteX10" fmla="*/ 19459 w 71587"/>
                  <a:gd name="connsiteY10" fmla="*/ 22672 h 118002"/>
                  <a:gd name="connsiteX11" fmla="*/ 8212 w 71587"/>
                  <a:gd name="connsiteY11" fmla="*/ 11247 h 118002"/>
                  <a:gd name="connsiteX12" fmla="*/ 51593 w 71587"/>
                  <a:gd name="connsiteY12" fmla="*/ 85155 h 118002"/>
                  <a:gd name="connsiteX13" fmla="*/ 51593 w 71587"/>
                  <a:gd name="connsiteY13" fmla="*/ 63554 h 118002"/>
                  <a:gd name="connsiteX14" fmla="*/ 35883 w 71587"/>
                  <a:gd name="connsiteY14" fmla="*/ 49272 h 118002"/>
                  <a:gd name="connsiteX15" fmla="*/ 19994 w 71587"/>
                  <a:gd name="connsiteY15" fmla="*/ 63554 h 118002"/>
                  <a:gd name="connsiteX16" fmla="*/ 19994 w 71587"/>
                  <a:gd name="connsiteY16" fmla="*/ 85155 h 118002"/>
                  <a:gd name="connsiteX17" fmla="*/ 35883 w 71587"/>
                  <a:gd name="connsiteY17" fmla="*/ 99437 h 118002"/>
                  <a:gd name="connsiteX18" fmla="*/ 51593 w 71587"/>
                  <a:gd name="connsiteY18" fmla="*/ 85155 h 118002"/>
                  <a:gd name="connsiteX19" fmla="*/ 41060 w 71587"/>
                  <a:gd name="connsiteY19" fmla="*/ 11247 h 118002"/>
                  <a:gd name="connsiteX20" fmla="*/ 52485 w 71587"/>
                  <a:gd name="connsiteY20" fmla="*/ 0 h 118002"/>
                  <a:gd name="connsiteX21" fmla="*/ 63732 w 71587"/>
                  <a:gd name="connsiteY21" fmla="*/ 11247 h 118002"/>
                  <a:gd name="connsiteX22" fmla="*/ 52485 w 71587"/>
                  <a:gd name="connsiteY22" fmla="*/ 22672 h 118002"/>
                  <a:gd name="connsiteX23" fmla="*/ 41060 w 71587"/>
                  <a:gd name="connsiteY23" fmla="*/ 11247 h 11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71587" h="118002">
                    <a:moveTo>
                      <a:pt x="0" y="85155"/>
                    </a:moveTo>
                    <a:lnTo>
                      <a:pt x="0" y="63554"/>
                    </a:lnTo>
                    <a:cubicBezTo>
                      <a:pt x="0" y="43738"/>
                      <a:pt x="14282" y="30706"/>
                      <a:pt x="35883" y="30706"/>
                    </a:cubicBezTo>
                    <a:cubicBezTo>
                      <a:pt x="57484" y="30706"/>
                      <a:pt x="71587" y="43738"/>
                      <a:pt x="71587" y="63554"/>
                    </a:cubicBezTo>
                    <a:lnTo>
                      <a:pt x="71587" y="85155"/>
                    </a:lnTo>
                    <a:cubicBezTo>
                      <a:pt x="71587" y="104971"/>
                      <a:pt x="57484" y="118003"/>
                      <a:pt x="35883" y="118003"/>
                    </a:cubicBezTo>
                    <a:cubicBezTo>
                      <a:pt x="14282" y="118003"/>
                      <a:pt x="0" y="105149"/>
                      <a:pt x="0" y="85155"/>
                    </a:cubicBezTo>
                    <a:close/>
                    <a:moveTo>
                      <a:pt x="8212" y="11247"/>
                    </a:moveTo>
                    <a:cubicBezTo>
                      <a:pt x="8212" y="4642"/>
                      <a:pt x="12675" y="0"/>
                      <a:pt x="19459" y="0"/>
                    </a:cubicBezTo>
                    <a:cubicBezTo>
                      <a:pt x="26243" y="0"/>
                      <a:pt x="30706" y="4463"/>
                      <a:pt x="30706" y="11247"/>
                    </a:cubicBezTo>
                    <a:cubicBezTo>
                      <a:pt x="30706" y="18031"/>
                      <a:pt x="26421" y="22672"/>
                      <a:pt x="19459" y="22672"/>
                    </a:cubicBezTo>
                    <a:cubicBezTo>
                      <a:pt x="12675" y="22494"/>
                      <a:pt x="8212" y="18031"/>
                      <a:pt x="8212" y="11247"/>
                    </a:cubicBezTo>
                    <a:close/>
                    <a:moveTo>
                      <a:pt x="51593" y="85155"/>
                    </a:moveTo>
                    <a:lnTo>
                      <a:pt x="51593" y="63554"/>
                    </a:lnTo>
                    <a:cubicBezTo>
                      <a:pt x="51593" y="54806"/>
                      <a:pt x="45345" y="49272"/>
                      <a:pt x="35883" y="49272"/>
                    </a:cubicBezTo>
                    <a:cubicBezTo>
                      <a:pt x="26421" y="49272"/>
                      <a:pt x="19994" y="54985"/>
                      <a:pt x="19994" y="63554"/>
                    </a:cubicBezTo>
                    <a:lnTo>
                      <a:pt x="19994" y="85155"/>
                    </a:lnTo>
                    <a:cubicBezTo>
                      <a:pt x="19994" y="93903"/>
                      <a:pt x="26243" y="99437"/>
                      <a:pt x="35883" y="99437"/>
                    </a:cubicBezTo>
                    <a:cubicBezTo>
                      <a:pt x="45523" y="99437"/>
                      <a:pt x="51593" y="93903"/>
                      <a:pt x="51593" y="85155"/>
                    </a:cubicBezTo>
                    <a:close/>
                    <a:moveTo>
                      <a:pt x="41060" y="11247"/>
                    </a:moveTo>
                    <a:cubicBezTo>
                      <a:pt x="41060" y="4642"/>
                      <a:pt x="45523" y="0"/>
                      <a:pt x="52485" y="0"/>
                    </a:cubicBezTo>
                    <a:cubicBezTo>
                      <a:pt x="59091" y="0"/>
                      <a:pt x="63732" y="4463"/>
                      <a:pt x="63732" y="11247"/>
                    </a:cubicBezTo>
                    <a:cubicBezTo>
                      <a:pt x="63732" y="18031"/>
                      <a:pt x="59269" y="22672"/>
                      <a:pt x="52485" y="22672"/>
                    </a:cubicBezTo>
                    <a:cubicBezTo>
                      <a:pt x="45523" y="22494"/>
                      <a:pt x="41060" y="18031"/>
                      <a:pt x="41060" y="11247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9" name="Frihandsfigur: Form 28">
                <a:extLst>
                  <a:ext uri="{FF2B5EF4-FFF2-40B4-BE49-F238E27FC236}">
                    <a16:creationId xmlns:a16="http://schemas.microsoft.com/office/drawing/2014/main" id="{B1E23123-D578-4A4E-8FC8-CC24041D2F2F}"/>
                  </a:ext>
                </a:extLst>
              </p:cNvPr>
              <p:cNvSpPr/>
              <p:nvPr/>
            </p:nvSpPr>
            <p:spPr>
              <a:xfrm>
                <a:off x="10988271" y="6102959"/>
                <a:ext cx="71408" cy="115325"/>
              </a:xfrm>
              <a:custGeom>
                <a:avLst/>
                <a:gdLst>
                  <a:gd name="connsiteX0" fmla="*/ 71409 w 71408"/>
                  <a:gd name="connsiteY0" fmla="*/ 27314 h 115325"/>
                  <a:gd name="connsiteX1" fmla="*/ 71409 w 71408"/>
                  <a:gd name="connsiteY1" fmla="*/ 59983 h 115325"/>
                  <a:gd name="connsiteX2" fmla="*/ 44452 w 71408"/>
                  <a:gd name="connsiteY2" fmla="*/ 87297 h 115325"/>
                  <a:gd name="connsiteX3" fmla="*/ 21244 w 71408"/>
                  <a:gd name="connsiteY3" fmla="*/ 73015 h 115325"/>
                  <a:gd name="connsiteX4" fmla="*/ 19994 w 71408"/>
                  <a:gd name="connsiteY4" fmla="*/ 73015 h 115325"/>
                  <a:gd name="connsiteX5" fmla="*/ 19994 w 71408"/>
                  <a:gd name="connsiteY5" fmla="*/ 115325 h 115325"/>
                  <a:gd name="connsiteX6" fmla="*/ 0 w 71408"/>
                  <a:gd name="connsiteY6" fmla="*/ 115325 h 115325"/>
                  <a:gd name="connsiteX7" fmla="*/ 0 w 71408"/>
                  <a:gd name="connsiteY7" fmla="*/ 1964 h 115325"/>
                  <a:gd name="connsiteX8" fmla="*/ 19994 w 71408"/>
                  <a:gd name="connsiteY8" fmla="*/ 1964 h 115325"/>
                  <a:gd name="connsiteX9" fmla="*/ 19994 w 71408"/>
                  <a:gd name="connsiteY9" fmla="*/ 14282 h 115325"/>
                  <a:gd name="connsiteX10" fmla="*/ 21244 w 71408"/>
                  <a:gd name="connsiteY10" fmla="*/ 14282 h 115325"/>
                  <a:gd name="connsiteX11" fmla="*/ 44452 w 71408"/>
                  <a:gd name="connsiteY11" fmla="*/ 0 h 115325"/>
                  <a:gd name="connsiteX12" fmla="*/ 71409 w 71408"/>
                  <a:gd name="connsiteY12" fmla="*/ 27314 h 115325"/>
                  <a:gd name="connsiteX13" fmla="*/ 51414 w 71408"/>
                  <a:gd name="connsiteY13" fmla="*/ 33205 h 115325"/>
                  <a:gd name="connsiteX14" fmla="*/ 35883 w 71408"/>
                  <a:gd name="connsiteY14" fmla="*/ 18745 h 115325"/>
                  <a:gd name="connsiteX15" fmla="*/ 19816 w 71408"/>
                  <a:gd name="connsiteY15" fmla="*/ 33027 h 115325"/>
                  <a:gd name="connsiteX16" fmla="*/ 19816 w 71408"/>
                  <a:gd name="connsiteY16" fmla="*/ 54449 h 115325"/>
                  <a:gd name="connsiteX17" fmla="*/ 35883 w 71408"/>
                  <a:gd name="connsiteY17" fmla="*/ 68731 h 115325"/>
                  <a:gd name="connsiteX18" fmla="*/ 51414 w 71408"/>
                  <a:gd name="connsiteY18" fmla="*/ 54271 h 115325"/>
                  <a:gd name="connsiteX19" fmla="*/ 51414 w 71408"/>
                  <a:gd name="connsiteY19" fmla="*/ 33205 h 115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408" h="115325">
                    <a:moveTo>
                      <a:pt x="71409" y="27314"/>
                    </a:moveTo>
                    <a:lnTo>
                      <a:pt x="71409" y="59983"/>
                    </a:lnTo>
                    <a:cubicBezTo>
                      <a:pt x="71409" y="76407"/>
                      <a:pt x="60340" y="87297"/>
                      <a:pt x="44452" y="87297"/>
                    </a:cubicBezTo>
                    <a:cubicBezTo>
                      <a:pt x="33027" y="87297"/>
                      <a:pt x="24458" y="81227"/>
                      <a:pt x="21244" y="73015"/>
                    </a:cubicBezTo>
                    <a:lnTo>
                      <a:pt x="19994" y="73015"/>
                    </a:lnTo>
                    <a:lnTo>
                      <a:pt x="19994" y="115325"/>
                    </a:lnTo>
                    <a:lnTo>
                      <a:pt x="0" y="115325"/>
                    </a:lnTo>
                    <a:lnTo>
                      <a:pt x="0" y="1964"/>
                    </a:lnTo>
                    <a:lnTo>
                      <a:pt x="19994" y="1964"/>
                    </a:lnTo>
                    <a:lnTo>
                      <a:pt x="19994" y="14282"/>
                    </a:lnTo>
                    <a:lnTo>
                      <a:pt x="21244" y="14282"/>
                    </a:lnTo>
                    <a:cubicBezTo>
                      <a:pt x="24458" y="5891"/>
                      <a:pt x="33027" y="0"/>
                      <a:pt x="44452" y="0"/>
                    </a:cubicBezTo>
                    <a:cubicBezTo>
                      <a:pt x="60340" y="0"/>
                      <a:pt x="71409" y="11068"/>
                      <a:pt x="71409" y="27314"/>
                    </a:cubicBezTo>
                    <a:close/>
                    <a:moveTo>
                      <a:pt x="51414" y="33205"/>
                    </a:moveTo>
                    <a:cubicBezTo>
                      <a:pt x="51414" y="24457"/>
                      <a:pt x="45166" y="18745"/>
                      <a:pt x="35883" y="18745"/>
                    </a:cubicBezTo>
                    <a:cubicBezTo>
                      <a:pt x="26421" y="18745"/>
                      <a:pt x="19816" y="25172"/>
                      <a:pt x="19816" y="33027"/>
                    </a:cubicBezTo>
                    <a:lnTo>
                      <a:pt x="19816" y="54449"/>
                    </a:lnTo>
                    <a:cubicBezTo>
                      <a:pt x="19816" y="62304"/>
                      <a:pt x="26243" y="68731"/>
                      <a:pt x="35883" y="68731"/>
                    </a:cubicBezTo>
                    <a:cubicBezTo>
                      <a:pt x="45166" y="68731"/>
                      <a:pt x="51414" y="62840"/>
                      <a:pt x="51414" y="54271"/>
                    </a:cubicBezTo>
                    <a:lnTo>
                      <a:pt x="51414" y="33205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0" name="Frihandsfigur: Form 29">
                <a:extLst>
                  <a:ext uri="{FF2B5EF4-FFF2-40B4-BE49-F238E27FC236}">
                    <a16:creationId xmlns:a16="http://schemas.microsoft.com/office/drawing/2014/main" id="{B530F463-3AD2-42B7-B638-D61691D3F1B9}"/>
                  </a:ext>
                </a:extLst>
              </p:cNvPr>
              <p:cNvSpPr/>
              <p:nvPr/>
            </p:nvSpPr>
            <p:spPr>
              <a:xfrm>
                <a:off x="11072355" y="6102959"/>
                <a:ext cx="68016" cy="87120"/>
              </a:xfrm>
              <a:custGeom>
                <a:avLst/>
                <a:gdLst>
                  <a:gd name="connsiteX0" fmla="*/ 0 w 68016"/>
                  <a:gd name="connsiteY0" fmla="*/ 61233 h 87120"/>
                  <a:gd name="connsiteX1" fmla="*/ 0 w 68016"/>
                  <a:gd name="connsiteY1" fmla="*/ 59805 h 87120"/>
                  <a:gd name="connsiteX2" fmla="*/ 20530 w 68016"/>
                  <a:gd name="connsiteY2" fmla="*/ 59805 h 87120"/>
                  <a:gd name="connsiteX3" fmla="*/ 20530 w 68016"/>
                  <a:gd name="connsiteY3" fmla="*/ 61233 h 87120"/>
                  <a:gd name="connsiteX4" fmla="*/ 34276 w 68016"/>
                  <a:gd name="connsiteY4" fmla="*/ 70873 h 87120"/>
                  <a:gd name="connsiteX5" fmla="*/ 47308 w 68016"/>
                  <a:gd name="connsiteY5" fmla="*/ 62483 h 87120"/>
                  <a:gd name="connsiteX6" fmla="*/ 1071 w 68016"/>
                  <a:gd name="connsiteY6" fmla="*/ 25707 h 87120"/>
                  <a:gd name="connsiteX7" fmla="*/ 33027 w 68016"/>
                  <a:gd name="connsiteY7" fmla="*/ 0 h 87120"/>
                  <a:gd name="connsiteX8" fmla="*/ 66232 w 68016"/>
                  <a:gd name="connsiteY8" fmla="*/ 24636 h 87120"/>
                  <a:gd name="connsiteX9" fmla="*/ 66232 w 68016"/>
                  <a:gd name="connsiteY9" fmla="*/ 26064 h 87120"/>
                  <a:gd name="connsiteX10" fmla="*/ 45880 w 68016"/>
                  <a:gd name="connsiteY10" fmla="*/ 26064 h 87120"/>
                  <a:gd name="connsiteX11" fmla="*/ 45880 w 68016"/>
                  <a:gd name="connsiteY11" fmla="*/ 24815 h 87120"/>
                  <a:gd name="connsiteX12" fmla="*/ 33562 w 68016"/>
                  <a:gd name="connsiteY12" fmla="*/ 16246 h 87120"/>
                  <a:gd name="connsiteX13" fmla="*/ 21601 w 68016"/>
                  <a:gd name="connsiteY13" fmla="*/ 23922 h 87120"/>
                  <a:gd name="connsiteX14" fmla="*/ 68017 w 68016"/>
                  <a:gd name="connsiteY14" fmla="*/ 60340 h 87120"/>
                  <a:gd name="connsiteX15" fmla="*/ 34455 w 68016"/>
                  <a:gd name="connsiteY15" fmla="*/ 87119 h 87120"/>
                  <a:gd name="connsiteX16" fmla="*/ 0 w 68016"/>
                  <a:gd name="connsiteY16" fmla="*/ 61233 h 87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8016" h="87120">
                    <a:moveTo>
                      <a:pt x="0" y="61233"/>
                    </a:moveTo>
                    <a:lnTo>
                      <a:pt x="0" y="59805"/>
                    </a:lnTo>
                    <a:lnTo>
                      <a:pt x="20530" y="59805"/>
                    </a:lnTo>
                    <a:lnTo>
                      <a:pt x="20530" y="61233"/>
                    </a:lnTo>
                    <a:cubicBezTo>
                      <a:pt x="20530" y="67124"/>
                      <a:pt x="25707" y="70873"/>
                      <a:pt x="34276" y="70873"/>
                    </a:cubicBezTo>
                    <a:cubicBezTo>
                      <a:pt x="42488" y="70873"/>
                      <a:pt x="47308" y="67481"/>
                      <a:pt x="47308" y="62483"/>
                    </a:cubicBezTo>
                    <a:cubicBezTo>
                      <a:pt x="47308" y="47487"/>
                      <a:pt x="1071" y="57306"/>
                      <a:pt x="1071" y="25707"/>
                    </a:cubicBezTo>
                    <a:cubicBezTo>
                      <a:pt x="1071" y="9105"/>
                      <a:pt x="13925" y="0"/>
                      <a:pt x="33027" y="0"/>
                    </a:cubicBezTo>
                    <a:cubicBezTo>
                      <a:pt x="53378" y="0"/>
                      <a:pt x="66232" y="10176"/>
                      <a:pt x="66232" y="24636"/>
                    </a:cubicBezTo>
                    <a:lnTo>
                      <a:pt x="66232" y="26064"/>
                    </a:lnTo>
                    <a:lnTo>
                      <a:pt x="45880" y="26064"/>
                    </a:lnTo>
                    <a:lnTo>
                      <a:pt x="45880" y="24815"/>
                    </a:lnTo>
                    <a:cubicBezTo>
                      <a:pt x="45880" y="19637"/>
                      <a:pt x="41060" y="16246"/>
                      <a:pt x="33562" y="16246"/>
                    </a:cubicBezTo>
                    <a:cubicBezTo>
                      <a:pt x="26064" y="16246"/>
                      <a:pt x="21601" y="19280"/>
                      <a:pt x="21601" y="23922"/>
                    </a:cubicBezTo>
                    <a:cubicBezTo>
                      <a:pt x="21601" y="38739"/>
                      <a:pt x="68017" y="28206"/>
                      <a:pt x="68017" y="60340"/>
                    </a:cubicBezTo>
                    <a:cubicBezTo>
                      <a:pt x="68017" y="77121"/>
                      <a:pt x="54985" y="87119"/>
                      <a:pt x="34455" y="87119"/>
                    </a:cubicBezTo>
                    <a:cubicBezTo>
                      <a:pt x="13389" y="87297"/>
                      <a:pt x="0" y="76586"/>
                      <a:pt x="0" y="61233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1" name="Frihandsfigur: Form 30">
                <a:extLst>
                  <a:ext uri="{FF2B5EF4-FFF2-40B4-BE49-F238E27FC236}">
                    <a16:creationId xmlns:a16="http://schemas.microsoft.com/office/drawing/2014/main" id="{F4A99F5E-4CB9-40D1-AA21-2209F101C11B}"/>
                  </a:ext>
                </a:extLst>
              </p:cNvPr>
              <p:cNvSpPr/>
              <p:nvPr/>
            </p:nvSpPr>
            <p:spPr>
              <a:xfrm>
                <a:off x="11151976" y="6102959"/>
                <a:ext cx="70516" cy="87297"/>
              </a:xfrm>
              <a:custGeom>
                <a:avLst/>
                <a:gdLst>
                  <a:gd name="connsiteX0" fmla="*/ 0 w 70516"/>
                  <a:gd name="connsiteY0" fmla="*/ 54806 h 87297"/>
                  <a:gd name="connsiteX1" fmla="*/ 0 w 70516"/>
                  <a:gd name="connsiteY1" fmla="*/ 32491 h 87297"/>
                  <a:gd name="connsiteX2" fmla="*/ 35169 w 70516"/>
                  <a:gd name="connsiteY2" fmla="*/ 0 h 87297"/>
                  <a:gd name="connsiteX3" fmla="*/ 70516 w 70516"/>
                  <a:gd name="connsiteY3" fmla="*/ 32491 h 87297"/>
                  <a:gd name="connsiteX4" fmla="*/ 70516 w 70516"/>
                  <a:gd name="connsiteY4" fmla="*/ 34455 h 87297"/>
                  <a:gd name="connsiteX5" fmla="*/ 50522 w 70516"/>
                  <a:gd name="connsiteY5" fmla="*/ 34455 h 87297"/>
                  <a:gd name="connsiteX6" fmla="*/ 50522 w 70516"/>
                  <a:gd name="connsiteY6" fmla="*/ 32491 h 87297"/>
                  <a:gd name="connsiteX7" fmla="*/ 35169 w 70516"/>
                  <a:gd name="connsiteY7" fmla="*/ 18566 h 87297"/>
                  <a:gd name="connsiteX8" fmla="*/ 19994 w 70516"/>
                  <a:gd name="connsiteY8" fmla="*/ 32491 h 87297"/>
                  <a:gd name="connsiteX9" fmla="*/ 19994 w 70516"/>
                  <a:gd name="connsiteY9" fmla="*/ 54806 h 87297"/>
                  <a:gd name="connsiteX10" fmla="*/ 35169 w 70516"/>
                  <a:gd name="connsiteY10" fmla="*/ 68731 h 87297"/>
                  <a:gd name="connsiteX11" fmla="*/ 50522 w 70516"/>
                  <a:gd name="connsiteY11" fmla="*/ 54806 h 87297"/>
                  <a:gd name="connsiteX12" fmla="*/ 50522 w 70516"/>
                  <a:gd name="connsiteY12" fmla="*/ 52843 h 87297"/>
                  <a:gd name="connsiteX13" fmla="*/ 70516 w 70516"/>
                  <a:gd name="connsiteY13" fmla="*/ 52843 h 87297"/>
                  <a:gd name="connsiteX14" fmla="*/ 70516 w 70516"/>
                  <a:gd name="connsiteY14" fmla="*/ 54806 h 87297"/>
                  <a:gd name="connsiteX15" fmla="*/ 35169 w 70516"/>
                  <a:gd name="connsiteY15" fmla="*/ 87297 h 87297"/>
                  <a:gd name="connsiteX16" fmla="*/ 0 w 70516"/>
                  <a:gd name="connsiteY16" fmla="*/ 54806 h 87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0516" h="87297">
                    <a:moveTo>
                      <a:pt x="0" y="54806"/>
                    </a:moveTo>
                    <a:lnTo>
                      <a:pt x="0" y="32491"/>
                    </a:lnTo>
                    <a:cubicBezTo>
                      <a:pt x="0" y="12854"/>
                      <a:pt x="13925" y="0"/>
                      <a:pt x="35169" y="0"/>
                    </a:cubicBezTo>
                    <a:cubicBezTo>
                      <a:pt x="56591" y="0"/>
                      <a:pt x="70516" y="12854"/>
                      <a:pt x="70516" y="32491"/>
                    </a:cubicBezTo>
                    <a:lnTo>
                      <a:pt x="70516" y="34455"/>
                    </a:lnTo>
                    <a:lnTo>
                      <a:pt x="50522" y="34455"/>
                    </a:lnTo>
                    <a:lnTo>
                      <a:pt x="50522" y="32491"/>
                    </a:lnTo>
                    <a:cubicBezTo>
                      <a:pt x="50522" y="23922"/>
                      <a:pt x="44273" y="18566"/>
                      <a:pt x="35169" y="18566"/>
                    </a:cubicBezTo>
                    <a:cubicBezTo>
                      <a:pt x="26064" y="18566"/>
                      <a:pt x="19994" y="24100"/>
                      <a:pt x="19994" y="32491"/>
                    </a:cubicBezTo>
                    <a:lnTo>
                      <a:pt x="19994" y="54806"/>
                    </a:lnTo>
                    <a:cubicBezTo>
                      <a:pt x="19994" y="63375"/>
                      <a:pt x="26064" y="68731"/>
                      <a:pt x="35169" y="68731"/>
                    </a:cubicBezTo>
                    <a:cubicBezTo>
                      <a:pt x="44273" y="68731"/>
                      <a:pt x="50522" y="63197"/>
                      <a:pt x="50522" y="54806"/>
                    </a:cubicBezTo>
                    <a:lnTo>
                      <a:pt x="50522" y="52843"/>
                    </a:lnTo>
                    <a:lnTo>
                      <a:pt x="70516" y="52843"/>
                    </a:lnTo>
                    <a:lnTo>
                      <a:pt x="70516" y="54806"/>
                    </a:lnTo>
                    <a:cubicBezTo>
                      <a:pt x="70516" y="74444"/>
                      <a:pt x="56591" y="87297"/>
                      <a:pt x="35169" y="87297"/>
                    </a:cubicBezTo>
                    <a:cubicBezTo>
                      <a:pt x="13925" y="87297"/>
                      <a:pt x="0" y="74622"/>
                      <a:pt x="0" y="54806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2" name="Frihandsfigur: Form 31">
                <a:extLst>
                  <a:ext uri="{FF2B5EF4-FFF2-40B4-BE49-F238E27FC236}">
                    <a16:creationId xmlns:a16="http://schemas.microsoft.com/office/drawing/2014/main" id="{B8A36C80-AC15-49D0-A3C9-F8140E70259B}"/>
                  </a:ext>
                </a:extLst>
              </p:cNvPr>
              <p:cNvSpPr/>
              <p:nvPr/>
            </p:nvSpPr>
            <p:spPr>
              <a:xfrm>
                <a:off x="11235703" y="6102959"/>
                <a:ext cx="71408" cy="87297"/>
              </a:xfrm>
              <a:custGeom>
                <a:avLst/>
                <a:gdLst>
                  <a:gd name="connsiteX0" fmla="*/ 19994 w 71408"/>
                  <a:gd name="connsiteY0" fmla="*/ 50879 h 87297"/>
                  <a:gd name="connsiteX1" fmla="*/ 19994 w 71408"/>
                  <a:gd name="connsiteY1" fmla="*/ 55877 h 87297"/>
                  <a:gd name="connsiteX2" fmla="*/ 36418 w 71408"/>
                  <a:gd name="connsiteY2" fmla="*/ 70516 h 87297"/>
                  <a:gd name="connsiteX3" fmla="*/ 51414 w 71408"/>
                  <a:gd name="connsiteY3" fmla="*/ 60162 h 87297"/>
                  <a:gd name="connsiteX4" fmla="*/ 51414 w 71408"/>
                  <a:gd name="connsiteY4" fmla="*/ 59805 h 87297"/>
                  <a:gd name="connsiteX5" fmla="*/ 71409 w 71408"/>
                  <a:gd name="connsiteY5" fmla="*/ 59805 h 87297"/>
                  <a:gd name="connsiteX6" fmla="*/ 71409 w 71408"/>
                  <a:gd name="connsiteY6" fmla="*/ 60340 h 87297"/>
                  <a:gd name="connsiteX7" fmla="*/ 36418 w 71408"/>
                  <a:gd name="connsiteY7" fmla="*/ 87297 h 87297"/>
                  <a:gd name="connsiteX8" fmla="*/ 0 w 71408"/>
                  <a:gd name="connsiteY8" fmla="*/ 54449 h 87297"/>
                  <a:gd name="connsiteX9" fmla="*/ 0 w 71408"/>
                  <a:gd name="connsiteY9" fmla="*/ 32848 h 87297"/>
                  <a:gd name="connsiteX10" fmla="*/ 35883 w 71408"/>
                  <a:gd name="connsiteY10" fmla="*/ 0 h 87297"/>
                  <a:gd name="connsiteX11" fmla="*/ 71409 w 71408"/>
                  <a:gd name="connsiteY11" fmla="*/ 32848 h 87297"/>
                  <a:gd name="connsiteX12" fmla="*/ 71409 w 71408"/>
                  <a:gd name="connsiteY12" fmla="*/ 50879 h 87297"/>
                  <a:gd name="connsiteX13" fmla="*/ 19994 w 71408"/>
                  <a:gd name="connsiteY13" fmla="*/ 50879 h 87297"/>
                  <a:gd name="connsiteX14" fmla="*/ 19994 w 71408"/>
                  <a:gd name="connsiteY14" fmla="*/ 31420 h 87297"/>
                  <a:gd name="connsiteX15" fmla="*/ 19994 w 71408"/>
                  <a:gd name="connsiteY15" fmla="*/ 35526 h 87297"/>
                  <a:gd name="connsiteX16" fmla="*/ 51414 w 71408"/>
                  <a:gd name="connsiteY16" fmla="*/ 35526 h 87297"/>
                  <a:gd name="connsiteX17" fmla="*/ 51414 w 71408"/>
                  <a:gd name="connsiteY17" fmla="*/ 31420 h 87297"/>
                  <a:gd name="connsiteX18" fmla="*/ 35883 w 71408"/>
                  <a:gd name="connsiteY18" fmla="*/ 16960 h 87297"/>
                  <a:gd name="connsiteX19" fmla="*/ 19994 w 71408"/>
                  <a:gd name="connsiteY19" fmla="*/ 31420 h 87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408" h="87297">
                    <a:moveTo>
                      <a:pt x="19994" y="50879"/>
                    </a:moveTo>
                    <a:lnTo>
                      <a:pt x="19994" y="55877"/>
                    </a:lnTo>
                    <a:cubicBezTo>
                      <a:pt x="19994" y="64803"/>
                      <a:pt x="26243" y="70516"/>
                      <a:pt x="36418" y="70516"/>
                    </a:cubicBezTo>
                    <a:cubicBezTo>
                      <a:pt x="45345" y="70516"/>
                      <a:pt x="51414" y="66410"/>
                      <a:pt x="51414" y="60162"/>
                    </a:cubicBezTo>
                    <a:lnTo>
                      <a:pt x="51414" y="59805"/>
                    </a:lnTo>
                    <a:lnTo>
                      <a:pt x="71409" y="59805"/>
                    </a:lnTo>
                    <a:lnTo>
                      <a:pt x="71409" y="60340"/>
                    </a:lnTo>
                    <a:cubicBezTo>
                      <a:pt x="71409" y="76586"/>
                      <a:pt x="57306" y="87297"/>
                      <a:pt x="36418" y="87297"/>
                    </a:cubicBezTo>
                    <a:cubicBezTo>
                      <a:pt x="14460" y="87297"/>
                      <a:pt x="0" y="74265"/>
                      <a:pt x="0" y="54449"/>
                    </a:cubicBezTo>
                    <a:lnTo>
                      <a:pt x="0" y="32848"/>
                    </a:lnTo>
                    <a:cubicBezTo>
                      <a:pt x="0" y="13032"/>
                      <a:pt x="14103" y="0"/>
                      <a:pt x="35883" y="0"/>
                    </a:cubicBezTo>
                    <a:cubicBezTo>
                      <a:pt x="57306" y="0"/>
                      <a:pt x="71409" y="13032"/>
                      <a:pt x="71409" y="32848"/>
                    </a:cubicBezTo>
                    <a:lnTo>
                      <a:pt x="71409" y="50879"/>
                    </a:lnTo>
                    <a:lnTo>
                      <a:pt x="19994" y="50879"/>
                    </a:lnTo>
                    <a:close/>
                    <a:moveTo>
                      <a:pt x="19994" y="31420"/>
                    </a:moveTo>
                    <a:lnTo>
                      <a:pt x="19994" y="35526"/>
                    </a:lnTo>
                    <a:lnTo>
                      <a:pt x="51414" y="35526"/>
                    </a:lnTo>
                    <a:lnTo>
                      <a:pt x="51414" y="31420"/>
                    </a:lnTo>
                    <a:cubicBezTo>
                      <a:pt x="51414" y="22494"/>
                      <a:pt x="45166" y="16960"/>
                      <a:pt x="35883" y="16960"/>
                    </a:cubicBezTo>
                    <a:cubicBezTo>
                      <a:pt x="26243" y="16781"/>
                      <a:pt x="19994" y="22494"/>
                      <a:pt x="19994" y="31420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3" name="Frihandsfigur: Form 32">
                <a:extLst>
                  <a:ext uri="{FF2B5EF4-FFF2-40B4-BE49-F238E27FC236}">
                    <a16:creationId xmlns:a16="http://schemas.microsoft.com/office/drawing/2014/main" id="{A1EB2D3E-5589-480F-810E-C5CB92C44BCD}"/>
                  </a:ext>
                </a:extLst>
              </p:cNvPr>
              <p:cNvSpPr/>
              <p:nvPr/>
            </p:nvSpPr>
            <p:spPr>
              <a:xfrm>
                <a:off x="11324607" y="6103135"/>
                <a:ext cx="70516" cy="85335"/>
              </a:xfrm>
              <a:custGeom>
                <a:avLst/>
                <a:gdLst>
                  <a:gd name="connsiteX0" fmla="*/ 70516 w 70516"/>
                  <a:gd name="connsiteY0" fmla="*/ 24995 h 85335"/>
                  <a:gd name="connsiteX1" fmla="*/ 70516 w 70516"/>
                  <a:gd name="connsiteY1" fmla="*/ 85157 h 85335"/>
                  <a:gd name="connsiteX2" fmla="*/ 50522 w 70516"/>
                  <a:gd name="connsiteY2" fmla="*/ 85157 h 85335"/>
                  <a:gd name="connsiteX3" fmla="*/ 50522 w 70516"/>
                  <a:gd name="connsiteY3" fmla="*/ 32493 h 85335"/>
                  <a:gd name="connsiteX4" fmla="*/ 35883 w 70516"/>
                  <a:gd name="connsiteY4" fmla="*/ 18569 h 85335"/>
                  <a:gd name="connsiteX5" fmla="*/ 19994 w 70516"/>
                  <a:gd name="connsiteY5" fmla="*/ 32493 h 85335"/>
                  <a:gd name="connsiteX6" fmla="*/ 19994 w 70516"/>
                  <a:gd name="connsiteY6" fmla="*/ 85336 h 85335"/>
                  <a:gd name="connsiteX7" fmla="*/ 0 w 70516"/>
                  <a:gd name="connsiteY7" fmla="*/ 85336 h 85335"/>
                  <a:gd name="connsiteX8" fmla="*/ 0 w 70516"/>
                  <a:gd name="connsiteY8" fmla="*/ 1966 h 85335"/>
                  <a:gd name="connsiteX9" fmla="*/ 19994 w 70516"/>
                  <a:gd name="connsiteY9" fmla="*/ 1966 h 85335"/>
                  <a:gd name="connsiteX10" fmla="*/ 19994 w 70516"/>
                  <a:gd name="connsiteY10" fmla="*/ 14284 h 85335"/>
                  <a:gd name="connsiteX11" fmla="*/ 21244 w 70516"/>
                  <a:gd name="connsiteY11" fmla="*/ 14284 h 85335"/>
                  <a:gd name="connsiteX12" fmla="*/ 44631 w 70516"/>
                  <a:gd name="connsiteY12" fmla="*/ 2 h 85335"/>
                  <a:gd name="connsiteX13" fmla="*/ 70516 w 70516"/>
                  <a:gd name="connsiteY13" fmla="*/ 24995 h 85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0516" h="85335">
                    <a:moveTo>
                      <a:pt x="70516" y="24995"/>
                    </a:moveTo>
                    <a:lnTo>
                      <a:pt x="70516" y="85157"/>
                    </a:lnTo>
                    <a:lnTo>
                      <a:pt x="50522" y="85157"/>
                    </a:lnTo>
                    <a:lnTo>
                      <a:pt x="50522" y="32493"/>
                    </a:lnTo>
                    <a:cubicBezTo>
                      <a:pt x="50522" y="23924"/>
                      <a:pt x="44631" y="18569"/>
                      <a:pt x="35883" y="18569"/>
                    </a:cubicBezTo>
                    <a:cubicBezTo>
                      <a:pt x="26421" y="18569"/>
                      <a:pt x="19994" y="24995"/>
                      <a:pt x="19994" y="32493"/>
                    </a:cubicBezTo>
                    <a:lnTo>
                      <a:pt x="19994" y="85336"/>
                    </a:lnTo>
                    <a:lnTo>
                      <a:pt x="0" y="85336"/>
                    </a:lnTo>
                    <a:lnTo>
                      <a:pt x="0" y="1966"/>
                    </a:lnTo>
                    <a:lnTo>
                      <a:pt x="19994" y="1966"/>
                    </a:lnTo>
                    <a:lnTo>
                      <a:pt x="19994" y="14284"/>
                    </a:lnTo>
                    <a:lnTo>
                      <a:pt x="21244" y="14284"/>
                    </a:lnTo>
                    <a:cubicBezTo>
                      <a:pt x="24458" y="5894"/>
                      <a:pt x="33205" y="2"/>
                      <a:pt x="44631" y="2"/>
                    </a:cubicBezTo>
                    <a:cubicBezTo>
                      <a:pt x="59983" y="-176"/>
                      <a:pt x="70516" y="9821"/>
                      <a:pt x="70516" y="2499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4" name="Frihandsfigur: Form 33">
                <a:extLst>
                  <a:ext uri="{FF2B5EF4-FFF2-40B4-BE49-F238E27FC236}">
                    <a16:creationId xmlns:a16="http://schemas.microsoft.com/office/drawing/2014/main" id="{B3CD443A-369B-419B-86F9-0CA3008F760F}"/>
                  </a:ext>
                </a:extLst>
              </p:cNvPr>
              <p:cNvSpPr/>
              <p:nvPr/>
            </p:nvSpPr>
            <p:spPr>
              <a:xfrm>
                <a:off x="11407084" y="6083143"/>
                <a:ext cx="53556" cy="105149"/>
              </a:xfrm>
              <a:custGeom>
                <a:avLst/>
                <a:gdLst>
                  <a:gd name="connsiteX0" fmla="*/ 34098 w 53556"/>
                  <a:gd name="connsiteY0" fmla="*/ 39632 h 105149"/>
                  <a:gd name="connsiteX1" fmla="*/ 34098 w 53556"/>
                  <a:gd name="connsiteY1" fmla="*/ 77121 h 105149"/>
                  <a:gd name="connsiteX2" fmla="*/ 43738 w 53556"/>
                  <a:gd name="connsiteY2" fmla="*/ 86583 h 105149"/>
                  <a:gd name="connsiteX3" fmla="*/ 52485 w 53556"/>
                  <a:gd name="connsiteY3" fmla="*/ 86583 h 105149"/>
                  <a:gd name="connsiteX4" fmla="*/ 52485 w 53556"/>
                  <a:gd name="connsiteY4" fmla="*/ 105149 h 105149"/>
                  <a:gd name="connsiteX5" fmla="*/ 38561 w 53556"/>
                  <a:gd name="connsiteY5" fmla="*/ 105149 h 105149"/>
                  <a:gd name="connsiteX6" fmla="*/ 14103 w 53556"/>
                  <a:gd name="connsiteY6" fmla="*/ 82299 h 105149"/>
                  <a:gd name="connsiteX7" fmla="*/ 14103 w 53556"/>
                  <a:gd name="connsiteY7" fmla="*/ 39632 h 105149"/>
                  <a:gd name="connsiteX8" fmla="*/ 0 w 53556"/>
                  <a:gd name="connsiteY8" fmla="*/ 39632 h 105149"/>
                  <a:gd name="connsiteX9" fmla="*/ 0 w 53556"/>
                  <a:gd name="connsiteY9" fmla="*/ 21780 h 105149"/>
                  <a:gd name="connsiteX10" fmla="*/ 9462 w 53556"/>
                  <a:gd name="connsiteY10" fmla="*/ 21780 h 105149"/>
                  <a:gd name="connsiteX11" fmla="*/ 15531 w 53556"/>
                  <a:gd name="connsiteY11" fmla="*/ 15531 h 105149"/>
                  <a:gd name="connsiteX12" fmla="*/ 15531 w 53556"/>
                  <a:gd name="connsiteY12" fmla="*/ 0 h 105149"/>
                  <a:gd name="connsiteX13" fmla="*/ 34276 w 53556"/>
                  <a:gd name="connsiteY13" fmla="*/ 0 h 105149"/>
                  <a:gd name="connsiteX14" fmla="*/ 34276 w 53556"/>
                  <a:gd name="connsiteY14" fmla="*/ 21601 h 105149"/>
                  <a:gd name="connsiteX15" fmla="*/ 53557 w 53556"/>
                  <a:gd name="connsiteY15" fmla="*/ 21601 h 105149"/>
                  <a:gd name="connsiteX16" fmla="*/ 53557 w 53556"/>
                  <a:gd name="connsiteY16" fmla="*/ 39453 h 105149"/>
                  <a:gd name="connsiteX17" fmla="*/ 34098 w 53556"/>
                  <a:gd name="connsiteY17" fmla="*/ 39453 h 105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53556" h="105149">
                    <a:moveTo>
                      <a:pt x="34098" y="39632"/>
                    </a:moveTo>
                    <a:lnTo>
                      <a:pt x="34098" y="77121"/>
                    </a:lnTo>
                    <a:cubicBezTo>
                      <a:pt x="34098" y="83191"/>
                      <a:pt x="37847" y="86583"/>
                      <a:pt x="43738" y="86583"/>
                    </a:cubicBezTo>
                    <a:lnTo>
                      <a:pt x="52485" y="86583"/>
                    </a:lnTo>
                    <a:lnTo>
                      <a:pt x="52485" y="105149"/>
                    </a:lnTo>
                    <a:lnTo>
                      <a:pt x="38561" y="105149"/>
                    </a:lnTo>
                    <a:cubicBezTo>
                      <a:pt x="23922" y="105149"/>
                      <a:pt x="14103" y="96223"/>
                      <a:pt x="14103" y="82299"/>
                    </a:cubicBezTo>
                    <a:lnTo>
                      <a:pt x="14103" y="39632"/>
                    </a:lnTo>
                    <a:lnTo>
                      <a:pt x="0" y="39632"/>
                    </a:lnTo>
                    <a:lnTo>
                      <a:pt x="0" y="21780"/>
                    </a:lnTo>
                    <a:lnTo>
                      <a:pt x="9462" y="21780"/>
                    </a:lnTo>
                    <a:cubicBezTo>
                      <a:pt x="13211" y="21780"/>
                      <a:pt x="15531" y="19637"/>
                      <a:pt x="15531" y="15531"/>
                    </a:cubicBezTo>
                    <a:lnTo>
                      <a:pt x="15531" y="0"/>
                    </a:lnTo>
                    <a:lnTo>
                      <a:pt x="34276" y="0"/>
                    </a:lnTo>
                    <a:lnTo>
                      <a:pt x="34276" y="21601"/>
                    </a:lnTo>
                    <a:lnTo>
                      <a:pt x="53557" y="21601"/>
                    </a:lnTo>
                    <a:lnTo>
                      <a:pt x="53557" y="39453"/>
                    </a:lnTo>
                    <a:lnTo>
                      <a:pt x="34098" y="39453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5" name="Frihandsfigur: Form 34">
                <a:extLst>
                  <a:ext uri="{FF2B5EF4-FFF2-40B4-BE49-F238E27FC236}">
                    <a16:creationId xmlns:a16="http://schemas.microsoft.com/office/drawing/2014/main" id="{8891260E-0CFE-41CF-BC02-4C1E7E29F750}"/>
                  </a:ext>
                </a:extLst>
              </p:cNvPr>
              <p:cNvSpPr/>
              <p:nvPr/>
            </p:nvSpPr>
            <p:spPr>
              <a:xfrm>
                <a:off x="11476886" y="6102959"/>
                <a:ext cx="46415" cy="85333"/>
              </a:xfrm>
              <a:custGeom>
                <a:avLst/>
                <a:gdLst>
                  <a:gd name="connsiteX0" fmla="*/ 46416 w 46415"/>
                  <a:gd name="connsiteY0" fmla="*/ 0 h 85333"/>
                  <a:gd name="connsiteX1" fmla="*/ 46416 w 46415"/>
                  <a:gd name="connsiteY1" fmla="*/ 20351 h 85333"/>
                  <a:gd name="connsiteX2" fmla="*/ 42667 w 46415"/>
                  <a:gd name="connsiteY2" fmla="*/ 20351 h 85333"/>
                  <a:gd name="connsiteX3" fmla="*/ 19994 w 46415"/>
                  <a:gd name="connsiteY3" fmla="*/ 40882 h 85333"/>
                  <a:gd name="connsiteX4" fmla="*/ 19994 w 46415"/>
                  <a:gd name="connsiteY4" fmla="*/ 85333 h 85333"/>
                  <a:gd name="connsiteX5" fmla="*/ 0 w 46415"/>
                  <a:gd name="connsiteY5" fmla="*/ 85333 h 85333"/>
                  <a:gd name="connsiteX6" fmla="*/ 0 w 46415"/>
                  <a:gd name="connsiteY6" fmla="*/ 1964 h 85333"/>
                  <a:gd name="connsiteX7" fmla="*/ 19994 w 46415"/>
                  <a:gd name="connsiteY7" fmla="*/ 1964 h 85333"/>
                  <a:gd name="connsiteX8" fmla="*/ 19994 w 46415"/>
                  <a:gd name="connsiteY8" fmla="*/ 16424 h 85333"/>
                  <a:gd name="connsiteX9" fmla="*/ 21244 w 46415"/>
                  <a:gd name="connsiteY9" fmla="*/ 16424 h 85333"/>
                  <a:gd name="connsiteX10" fmla="*/ 43381 w 46415"/>
                  <a:gd name="connsiteY10" fmla="*/ 0 h 85333"/>
                  <a:gd name="connsiteX11" fmla="*/ 46416 w 46415"/>
                  <a:gd name="connsiteY11" fmla="*/ 0 h 853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6415" h="85333">
                    <a:moveTo>
                      <a:pt x="46416" y="0"/>
                    </a:moveTo>
                    <a:lnTo>
                      <a:pt x="46416" y="20351"/>
                    </a:lnTo>
                    <a:lnTo>
                      <a:pt x="42667" y="20351"/>
                    </a:lnTo>
                    <a:cubicBezTo>
                      <a:pt x="28385" y="20351"/>
                      <a:pt x="19994" y="29456"/>
                      <a:pt x="19994" y="40882"/>
                    </a:cubicBezTo>
                    <a:lnTo>
                      <a:pt x="19994" y="85333"/>
                    </a:lnTo>
                    <a:lnTo>
                      <a:pt x="0" y="85333"/>
                    </a:lnTo>
                    <a:lnTo>
                      <a:pt x="0" y="1964"/>
                    </a:lnTo>
                    <a:lnTo>
                      <a:pt x="19994" y="1964"/>
                    </a:lnTo>
                    <a:lnTo>
                      <a:pt x="19994" y="16424"/>
                    </a:lnTo>
                    <a:lnTo>
                      <a:pt x="21244" y="16424"/>
                    </a:lnTo>
                    <a:cubicBezTo>
                      <a:pt x="24279" y="6070"/>
                      <a:pt x="32313" y="0"/>
                      <a:pt x="43381" y="0"/>
                    </a:cubicBezTo>
                    <a:lnTo>
                      <a:pt x="46416" y="0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6" name="Frihandsfigur: Form 35">
                <a:extLst>
                  <a:ext uri="{FF2B5EF4-FFF2-40B4-BE49-F238E27FC236}">
                    <a16:creationId xmlns:a16="http://schemas.microsoft.com/office/drawing/2014/main" id="{89C1E42C-803A-4BC6-8562-02AB801A317F}"/>
                  </a:ext>
                </a:extLst>
              </p:cNvPr>
              <p:cNvSpPr/>
              <p:nvPr/>
            </p:nvSpPr>
            <p:spPr>
              <a:xfrm>
                <a:off x="11530800" y="6102959"/>
                <a:ext cx="71587" cy="87475"/>
              </a:xfrm>
              <a:custGeom>
                <a:avLst/>
                <a:gdLst>
                  <a:gd name="connsiteX0" fmla="*/ 71587 w 71587"/>
                  <a:gd name="connsiteY0" fmla="*/ 28206 h 87475"/>
                  <a:gd name="connsiteX1" fmla="*/ 71587 w 71587"/>
                  <a:gd name="connsiteY1" fmla="*/ 85333 h 87475"/>
                  <a:gd name="connsiteX2" fmla="*/ 52486 w 71587"/>
                  <a:gd name="connsiteY2" fmla="*/ 85333 h 87475"/>
                  <a:gd name="connsiteX3" fmla="*/ 52486 w 71587"/>
                  <a:gd name="connsiteY3" fmla="*/ 74087 h 87475"/>
                  <a:gd name="connsiteX4" fmla="*/ 51236 w 71587"/>
                  <a:gd name="connsiteY4" fmla="*/ 74087 h 87475"/>
                  <a:gd name="connsiteX5" fmla="*/ 27671 w 71587"/>
                  <a:gd name="connsiteY5" fmla="*/ 87476 h 87475"/>
                  <a:gd name="connsiteX6" fmla="*/ 0 w 71587"/>
                  <a:gd name="connsiteY6" fmla="*/ 62840 h 87475"/>
                  <a:gd name="connsiteX7" fmla="*/ 27671 w 71587"/>
                  <a:gd name="connsiteY7" fmla="*/ 37668 h 87475"/>
                  <a:gd name="connsiteX8" fmla="*/ 51771 w 71587"/>
                  <a:gd name="connsiteY8" fmla="*/ 37668 h 87475"/>
                  <a:gd name="connsiteX9" fmla="*/ 51771 w 71587"/>
                  <a:gd name="connsiteY9" fmla="*/ 30170 h 87475"/>
                  <a:gd name="connsiteX10" fmla="*/ 36776 w 71587"/>
                  <a:gd name="connsiteY10" fmla="*/ 16960 h 87475"/>
                  <a:gd name="connsiteX11" fmla="*/ 22851 w 71587"/>
                  <a:gd name="connsiteY11" fmla="*/ 26957 h 87475"/>
                  <a:gd name="connsiteX12" fmla="*/ 22851 w 71587"/>
                  <a:gd name="connsiteY12" fmla="*/ 28742 h 87475"/>
                  <a:gd name="connsiteX13" fmla="*/ 3035 w 71587"/>
                  <a:gd name="connsiteY13" fmla="*/ 28742 h 87475"/>
                  <a:gd name="connsiteX14" fmla="*/ 3035 w 71587"/>
                  <a:gd name="connsiteY14" fmla="*/ 25707 h 87475"/>
                  <a:gd name="connsiteX15" fmla="*/ 37133 w 71587"/>
                  <a:gd name="connsiteY15" fmla="*/ 0 h 87475"/>
                  <a:gd name="connsiteX16" fmla="*/ 71587 w 71587"/>
                  <a:gd name="connsiteY16" fmla="*/ 28206 h 87475"/>
                  <a:gd name="connsiteX17" fmla="*/ 51593 w 71587"/>
                  <a:gd name="connsiteY17" fmla="*/ 59805 h 87475"/>
                  <a:gd name="connsiteX18" fmla="*/ 51593 w 71587"/>
                  <a:gd name="connsiteY18" fmla="*/ 52128 h 87475"/>
                  <a:gd name="connsiteX19" fmla="*/ 30884 w 71587"/>
                  <a:gd name="connsiteY19" fmla="*/ 52128 h 87475"/>
                  <a:gd name="connsiteX20" fmla="*/ 19994 w 71587"/>
                  <a:gd name="connsiteY20" fmla="*/ 61233 h 87475"/>
                  <a:gd name="connsiteX21" fmla="*/ 34455 w 71587"/>
                  <a:gd name="connsiteY21" fmla="*/ 71052 h 87475"/>
                  <a:gd name="connsiteX22" fmla="*/ 51593 w 71587"/>
                  <a:gd name="connsiteY22" fmla="*/ 59805 h 87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71587" h="87475">
                    <a:moveTo>
                      <a:pt x="71587" y="28206"/>
                    </a:moveTo>
                    <a:lnTo>
                      <a:pt x="71587" y="85333"/>
                    </a:lnTo>
                    <a:lnTo>
                      <a:pt x="52486" y="85333"/>
                    </a:lnTo>
                    <a:lnTo>
                      <a:pt x="52486" y="74087"/>
                    </a:lnTo>
                    <a:lnTo>
                      <a:pt x="51236" y="74087"/>
                    </a:lnTo>
                    <a:cubicBezTo>
                      <a:pt x="47665" y="82299"/>
                      <a:pt x="39275" y="87476"/>
                      <a:pt x="27671" y="87476"/>
                    </a:cubicBezTo>
                    <a:cubicBezTo>
                      <a:pt x="11068" y="87476"/>
                      <a:pt x="0" y="77657"/>
                      <a:pt x="0" y="62840"/>
                    </a:cubicBezTo>
                    <a:cubicBezTo>
                      <a:pt x="0" y="47665"/>
                      <a:pt x="11068" y="37668"/>
                      <a:pt x="27671" y="37668"/>
                    </a:cubicBezTo>
                    <a:lnTo>
                      <a:pt x="51771" y="37668"/>
                    </a:lnTo>
                    <a:lnTo>
                      <a:pt x="51771" y="30170"/>
                    </a:lnTo>
                    <a:cubicBezTo>
                      <a:pt x="51771" y="22137"/>
                      <a:pt x="46059" y="16960"/>
                      <a:pt x="36776" y="16960"/>
                    </a:cubicBezTo>
                    <a:cubicBezTo>
                      <a:pt x="28742" y="16960"/>
                      <a:pt x="22851" y="20887"/>
                      <a:pt x="22851" y="26957"/>
                    </a:cubicBezTo>
                    <a:lnTo>
                      <a:pt x="22851" y="28742"/>
                    </a:lnTo>
                    <a:lnTo>
                      <a:pt x="3035" y="28742"/>
                    </a:lnTo>
                    <a:lnTo>
                      <a:pt x="3035" y="25707"/>
                    </a:lnTo>
                    <a:cubicBezTo>
                      <a:pt x="3035" y="10176"/>
                      <a:pt x="16960" y="0"/>
                      <a:pt x="37133" y="0"/>
                    </a:cubicBezTo>
                    <a:cubicBezTo>
                      <a:pt x="58198" y="0"/>
                      <a:pt x="71587" y="11068"/>
                      <a:pt x="71587" y="28206"/>
                    </a:cubicBezTo>
                    <a:close/>
                    <a:moveTo>
                      <a:pt x="51593" y="59805"/>
                    </a:moveTo>
                    <a:lnTo>
                      <a:pt x="51593" y="52128"/>
                    </a:lnTo>
                    <a:lnTo>
                      <a:pt x="30884" y="52128"/>
                    </a:lnTo>
                    <a:cubicBezTo>
                      <a:pt x="24458" y="52128"/>
                      <a:pt x="19994" y="55877"/>
                      <a:pt x="19994" y="61233"/>
                    </a:cubicBezTo>
                    <a:cubicBezTo>
                      <a:pt x="19994" y="67303"/>
                      <a:pt x="25529" y="71052"/>
                      <a:pt x="34455" y="71052"/>
                    </a:cubicBezTo>
                    <a:cubicBezTo>
                      <a:pt x="44631" y="71230"/>
                      <a:pt x="51593" y="66767"/>
                      <a:pt x="51593" y="5980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7" name="Frihandsfigur: Form 36">
                <a:extLst>
                  <a:ext uri="{FF2B5EF4-FFF2-40B4-BE49-F238E27FC236}">
                    <a16:creationId xmlns:a16="http://schemas.microsoft.com/office/drawing/2014/main" id="{BEA75D4C-95AD-425F-B7B0-A949275E8FC1}"/>
                  </a:ext>
                </a:extLst>
              </p:cNvPr>
              <p:cNvSpPr/>
              <p:nvPr/>
            </p:nvSpPr>
            <p:spPr>
              <a:xfrm>
                <a:off x="11620953" y="6071539"/>
                <a:ext cx="33740" cy="116753"/>
              </a:xfrm>
              <a:custGeom>
                <a:avLst/>
                <a:gdLst>
                  <a:gd name="connsiteX0" fmla="*/ 0 w 33740"/>
                  <a:gd name="connsiteY0" fmla="*/ 94438 h 116753"/>
                  <a:gd name="connsiteX1" fmla="*/ 0 w 33740"/>
                  <a:gd name="connsiteY1" fmla="*/ 0 h 116753"/>
                  <a:gd name="connsiteX2" fmla="*/ 19994 w 33740"/>
                  <a:gd name="connsiteY2" fmla="*/ 0 h 116753"/>
                  <a:gd name="connsiteX3" fmla="*/ 19994 w 33740"/>
                  <a:gd name="connsiteY3" fmla="*/ 89261 h 116753"/>
                  <a:gd name="connsiteX4" fmla="*/ 29099 w 33740"/>
                  <a:gd name="connsiteY4" fmla="*/ 98187 h 116753"/>
                  <a:gd name="connsiteX5" fmla="*/ 33741 w 33740"/>
                  <a:gd name="connsiteY5" fmla="*/ 98187 h 116753"/>
                  <a:gd name="connsiteX6" fmla="*/ 33741 w 33740"/>
                  <a:gd name="connsiteY6" fmla="*/ 116753 h 116753"/>
                  <a:gd name="connsiteX7" fmla="*/ 23743 w 33740"/>
                  <a:gd name="connsiteY7" fmla="*/ 116753 h 116753"/>
                  <a:gd name="connsiteX8" fmla="*/ 0 w 33740"/>
                  <a:gd name="connsiteY8" fmla="*/ 94438 h 116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740" h="116753">
                    <a:moveTo>
                      <a:pt x="0" y="94438"/>
                    </a:moveTo>
                    <a:lnTo>
                      <a:pt x="0" y="0"/>
                    </a:lnTo>
                    <a:lnTo>
                      <a:pt x="19994" y="0"/>
                    </a:lnTo>
                    <a:lnTo>
                      <a:pt x="19994" y="89261"/>
                    </a:lnTo>
                    <a:cubicBezTo>
                      <a:pt x="19994" y="94974"/>
                      <a:pt x="23565" y="98187"/>
                      <a:pt x="29099" y="98187"/>
                    </a:cubicBezTo>
                    <a:lnTo>
                      <a:pt x="33741" y="98187"/>
                    </a:lnTo>
                    <a:lnTo>
                      <a:pt x="33741" y="116753"/>
                    </a:lnTo>
                    <a:lnTo>
                      <a:pt x="23743" y="116753"/>
                    </a:lnTo>
                    <a:cubicBezTo>
                      <a:pt x="9462" y="116753"/>
                      <a:pt x="0" y="108006"/>
                      <a:pt x="0" y="94438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913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5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174625" indent="-174625" algn="l" defTabSz="914400" rtl="0" eaLnBrk="1" latinLnBrk="0" hangingPunct="1">
        <a:lnSpc>
          <a:spcPct val="10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18415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33400" indent="-174625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719138" indent="-18573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92175" indent="-17303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5" pos="7399" userDrawn="1">
          <p15:clr>
            <a:srgbClr val="F26B43"/>
          </p15:clr>
        </p15:guide>
        <p15:guide id="6" orient="horz" pos="3725" userDrawn="1">
          <p15:clr>
            <a:srgbClr val="F26B43"/>
          </p15:clr>
        </p15:guide>
        <p15:guide id="7" pos="6336" userDrawn="1">
          <p15:clr>
            <a:srgbClr val="F26B43"/>
          </p15:clr>
        </p15:guide>
        <p15:guide id="8" orient="horz" pos="3896" userDrawn="1">
          <p15:clr>
            <a:srgbClr val="F26B43"/>
          </p15:clr>
        </p15:guide>
        <p15:guide id="10" orient="horz" pos="1094" userDrawn="1">
          <p15:clr>
            <a:srgbClr val="F26B43"/>
          </p15:clr>
        </p15:guide>
        <p15:guide id="11" pos="5171" userDrawn="1">
          <p15:clr>
            <a:srgbClr val="F26B43"/>
          </p15:clr>
        </p15:guide>
        <p15:guide id="12" orient="horz" pos="4048" userDrawn="1">
          <p15:clr>
            <a:srgbClr val="F26B43"/>
          </p15:clr>
        </p15:guide>
        <p15:guide id="13" pos="576" userDrawn="1">
          <p15:clr>
            <a:srgbClr val="F26B43"/>
          </p15:clr>
        </p15:guide>
        <p15:guide id="18" orient="horz" pos="839" userDrawn="1">
          <p15:clr>
            <a:srgbClr val="F26B43"/>
          </p15:clr>
        </p15:guide>
        <p15:guide id="20" orient="horz" pos="267" userDrawn="1">
          <p15:clr>
            <a:srgbClr val="F26B43"/>
          </p15:clr>
        </p15:guide>
        <p15:guide id="21" pos="27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9.jpg"/><Relationship Id="rId7" Type="http://schemas.openxmlformats.org/officeDocument/2006/relationships/image" Target="../media/image6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11" Type="http://schemas.openxmlformats.org/officeDocument/2006/relationships/image" Target="../media/image15.png"/><Relationship Id="rId5" Type="http://schemas.openxmlformats.org/officeDocument/2006/relationships/image" Target="../media/image11.jpg"/><Relationship Id="rId10" Type="http://schemas.openxmlformats.org/officeDocument/2006/relationships/image" Target="../media/image14.jpg"/><Relationship Id="rId4" Type="http://schemas.openxmlformats.org/officeDocument/2006/relationships/image" Target="../media/image10.jpg"/><Relationship Id="rId9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ubrik 13">
            <a:extLst>
              <a:ext uri="{FF2B5EF4-FFF2-40B4-BE49-F238E27FC236}">
                <a16:creationId xmlns:a16="http://schemas.microsoft.com/office/drawing/2014/main" id="{F8167FA6-F411-4DF3-B287-B69000277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HVB Barn och Unga 2022</a:t>
            </a:r>
          </a:p>
        </p:txBody>
      </p:sp>
      <p:sp>
        <p:nvSpPr>
          <p:cNvPr id="52" name="Platshållare för text 51">
            <a:extLst>
              <a:ext uri="{FF2B5EF4-FFF2-40B4-BE49-F238E27FC236}">
                <a16:creationId xmlns:a16="http://schemas.microsoft.com/office/drawing/2014/main" id="{47552E10-819C-4902-BA5C-2DD77B7D33D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31673" y="1435395"/>
            <a:ext cx="1176473" cy="900000"/>
          </a:xfrm>
        </p:spPr>
        <p:txBody>
          <a:bodyPr/>
          <a:lstStyle/>
          <a:p>
            <a:r>
              <a:rPr lang="sv-SE"/>
              <a:t>Enkelhet</a:t>
            </a:r>
            <a:endParaRPr lang="sv-SE" dirty="0"/>
          </a:p>
        </p:txBody>
      </p:sp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CD752C5C-5102-461F-833C-A1ED7A5F30F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28430" y="1435396"/>
            <a:ext cx="5506644" cy="900000"/>
          </a:xfrm>
        </p:spPr>
        <p:txBody>
          <a:bodyPr/>
          <a:lstStyle/>
          <a:p>
            <a:r>
              <a:rPr lang="sv-SE" sz="1050" dirty="0"/>
              <a:t>Urvalsdatabasen möjliggör en jämförelse mellan verksamheters innehåll, kvalitet och pris. HVB sorteras fram utifrån individens behov, önskemål och pris.</a:t>
            </a:r>
          </a:p>
          <a:p>
            <a:r>
              <a:rPr lang="sv-SE" sz="1050" dirty="0"/>
              <a:t>Användarna får tillgång till relevant och uppdaterad information om utförarna, Inköpscentralens uppföljningar, eventuella sanktioner och andra aktuella händelser om ramavtalet. </a:t>
            </a:r>
          </a:p>
          <a:p>
            <a:endParaRPr lang="sv-SE" sz="1100" dirty="0"/>
          </a:p>
        </p:txBody>
      </p:sp>
      <p:sp>
        <p:nvSpPr>
          <p:cNvPr id="53" name="Platshållare för text 52">
            <a:extLst>
              <a:ext uri="{FF2B5EF4-FFF2-40B4-BE49-F238E27FC236}">
                <a16:creationId xmlns:a16="http://schemas.microsoft.com/office/drawing/2014/main" id="{7AE7378C-43B9-47A3-83AA-EA39DF48620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31673" y="2397736"/>
            <a:ext cx="1176473" cy="900000"/>
          </a:xfrm>
        </p:spPr>
        <p:txBody>
          <a:bodyPr/>
          <a:lstStyle/>
          <a:p>
            <a:r>
              <a:rPr lang="sv-SE" dirty="0"/>
              <a:t>Hållbarhet</a:t>
            </a:r>
          </a:p>
        </p:txBody>
      </p:sp>
      <p:sp>
        <p:nvSpPr>
          <p:cNvPr id="16" name="Platshållare för text 15">
            <a:extLst>
              <a:ext uri="{FF2B5EF4-FFF2-40B4-BE49-F238E27FC236}">
                <a16:creationId xmlns:a16="http://schemas.microsoft.com/office/drawing/2014/main" id="{E2A9987C-525E-4A74-9D1C-00D26945D2B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sz="1050" dirty="0"/>
              <a:t>Arbetsmiljö – krav på </a:t>
            </a:r>
            <a:r>
              <a:rPr lang="sv-SE" sz="1050" dirty="0">
                <a:effectLst/>
                <a:ea typeface="Times New Roman" panose="02020603050405020304" pitchFamily="18" charset="0"/>
                <a:cs typeface="Calibri Light" panose="020F0302020204030204" pitchFamily="34" charset="0"/>
              </a:rPr>
              <a:t>medarbetarundersökningar och medarbetarsamtal som hanterar frågor avseende arbetsmiljö.</a:t>
            </a:r>
            <a:endParaRPr lang="sv-SE" sz="105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sz="1050" dirty="0"/>
              <a:t>Tillgänglighet – </a:t>
            </a:r>
            <a:r>
              <a:rPr lang="sv-SE" sz="1050" dirty="0">
                <a:cs typeface="Calibri Light" panose="020F0302020204030204" pitchFamily="34" charset="0"/>
              </a:rPr>
              <a:t>info om</a:t>
            </a:r>
            <a:r>
              <a:rPr lang="sv-SE" sz="1050" dirty="0">
                <a:ea typeface="Times New Roman" panose="02020603050405020304" pitchFamily="18" charset="0"/>
                <a:cs typeface="Calibri Light" panose="020F0302020204030204" pitchFamily="34" charset="0"/>
              </a:rPr>
              <a:t> HVB kan ta emot individer med funktionsnedsättningar.</a:t>
            </a:r>
            <a:endParaRPr lang="sv-SE" sz="1050" dirty="0"/>
          </a:p>
        </p:txBody>
      </p:sp>
      <p:sp>
        <p:nvSpPr>
          <p:cNvPr id="54" name="Platshållare för text 53">
            <a:extLst>
              <a:ext uri="{FF2B5EF4-FFF2-40B4-BE49-F238E27FC236}">
                <a16:creationId xmlns:a16="http://schemas.microsoft.com/office/drawing/2014/main" id="{D43035ED-38B5-4407-852E-DA4A144024B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31673" y="3360077"/>
            <a:ext cx="1176473" cy="900000"/>
          </a:xfrm>
        </p:spPr>
        <p:txBody>
          <a:bodyPr/>
          <a:lstStyle/>
          <a:p>
            <a:r>
              <a:rPr lang="sv-SE"/>
              <a:t>Besparing</a:t>
            </a:r>
            <a:endParaRPr lang="sv-SE" dirty="0"/>
          </a:p>
        </p:txBody>
      </p:sp>
      <p:sp>
        <p:nvSpPr>
          <p:cNvPr id="17" name="Platshållare för text 16">
            <a:extLst>
              <a:ext uri="{FF2B5EF4-FFF2-40B4-BE49-F238E27FC236}">
                <a16:creationId xmlns:a16="http://schemas.microsoft.com/office/drawing/2014/main" id="{0E4EC1F8-2CE4-4C3E-9038-C585BAF808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v-SE" sz="1050" dirty="0"/>
              <a:t>Administrativ nytta genom att få tillgång till upphandlade verksamheter, Inköpscentralens förvaltning och uppföljning inom ett komplext och administrativt tungt område.</a:t>
            </a:r>
          </a:p>
          <a:p>
            <a:r>
              <a:rPr lang="sv-SE" sz="1050" dirty="0"/>
              <a:t>Avgiftsfritt digitalt stöd. I Urvalsdatabasen finns relevant information för att söka fram rätt utförare utifrån individens behov och önskemål.</a:t>
            </a:r>
          </a:p>
          <a:p>
            <a:endParaRPr lang="sv-SE" dirty="0"/>
          </a:p>
        </p:txBody>
      </p:sp>
      <p:sp>
        <p:nvSpPr>
          <p:cNvPr id="55" name="Platshållare för text 54">
            <a:extLst>
              <a:ext uri="{FF2B5EF4-FFF2-40B4-BE49-F238E27FC236}">
                <a16:creationId xmlns:a16="http://schemas.microsoft.com/office/drawing/2014/main" id="{2947B106-1FB7-43D1-B0AD-97403EFDD5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31673" y="4322418"/>
            <a:ext cx="1176473" cy="900000"/>
          </a:xfrm>
        </p:spPr>
        <p:txBody>
          <a:bodyPr/>
          <a:lstStyle/>
          <a:p>
            <a:r>
              <a:rPr lang="sv-SE"/>
              <a:t>Innovation</a:t>
            </a:r>
            <a:endParaRPr lang="sv-SE" dirty="0"/>
          </a:p>
        </p:txBody>
      </p:sp>
      <p:sp>
        <p:nvSpPr>
          <p:cNvPr id="18" name="Platshållare för text 17">
            <a:extLst>
              <a:ext uri="{FF2B5EF4-FFF2-40B4-BE49-F238E27FC236}">
                <a16:creationId xmlns:a16="http://schemas.microsoft.com/office/drawing/2014/main" id="{E39088C5-C057-42F6-B4A1-33FBC5F495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sz="1050" dirty="0"/>
              <a:t>I Urvalsdatabasen finns nyckeltal som visar vilken bemanning och kompetens som finns på varje HVB.</a:t>
            </a:r>
          </a:p>
          <a:p>
            <a:r>
              <a:rPr lang="sv-SE" sz="1050" dirty="0"/>
              <a:t>I Urvalsdatabasen kan utföraren själv uppdatera sina uppgifter om sin verksamhet. Inköpscentralen kontrollerar att ramavtalet efterlevs innan uppgifterna publiceras.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56" name="Platshållare för text 55">
            <a:extLst>
              <a:ext uri="{FF2B5EF4-FFF2-40B4-BE49-F238E27FC236}">
                <a16:creationId xmlns:a16="http://schemas.microsoft.com/office/drawing/2014/main" id="{38BA9BE9-1477-4543-A52E-4833BA01D516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431673" y="5284760"/>
            <a:ext cx="1176473" cy="900000"/>
          </a:xfrm>
        </p:spPr>
        <p:txBody>
          <a:bodyPr/>
          <a:lstStyle/>
          <a:p>
            <a:r>
              <a:rPr lang="sv-SE" dirty="0"/>
              <a:t>Digitalisering</a:t>
            </a:r>
          </a:p>
        </p:txBody>
      </p:sp>
      <p:sp>
        <p:nvSpPr>
          <p:cNvPr id="19" name="Platshållare för text 18">
            <a:extLst>
              <a:ext uri="{FF2B5EF4-FFF2-40B4-BE49-F238E27FC236}">
                <a16:creationId xmlns:a16="http://schemas.microsoft.com/office/drawing/2014/main" id="{9F30C0AE-B4D6-4D11-A57F-6FDF8CF48BE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sz="1050" dirty="0"/>
              <a:t>Urvalsdatabasen är en sökdatabas som innehåller jämförbar data om  utförarnas kvalitet och pris vilket underlättar för socialtjänsten att hitta rätt stöd utifrån individens behov. </a:t>
            </a:r>
          </a:p>
          <a:p>
            <a:r>
              <a:rPr lang="sv-SE" sz="1050" dirty="0"/>
              <a:t>Urvalsdatabasen är en kommunikationskanal från Inköpscentralen till socialsekreteraren där samlad information om aktuella händelser och uppföljning finns samlad.   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50" name="Platshållare för text 49">
            <a:extLst>
              <a:ext uri="{FF2B5EF4-FFF2-40B4-BE49-F238E27FC236}">
                <a16:creationId xmlns:a16="http://schemas.microsoft.com/office/drawing/2014/main" id="{6A6F19D1-7291-4313-A62C-B7F83D1405F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773823" y="3605507"/>
            <a:ext cx="2040714" cy="309309"/>
          </a:xfrm>
        </p:spPr>
        <p:txBody>
          <a:bodyPr/>
          <a:lstStyle/>
          <a:p>
            <a:r>
              <a:rPr lang="sv-SE" dirty="0"/>
              <a:t>Avtalsuppföljning</a:t>
            </a:r>
          </a:p>
        </p:txBody>
      </p:sp>
      <p:sp>
        <p:nvSpPr>
          <p:cNvPr id="26" name="Platshållare för text 25">
            <a:extLst>
              <a:ext uri="{FF2B5EF4-FFF2-40B4-BE49-F238E27FC236}">
                <a16:creationId xmlns:a16="http://schemas.microsoft.com/office/drawing/2014/main" id="{DDC24303-28EA-4DE2-A351-3DAB6DA5919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9773823" y="3914816"/>
            <a:ext cx="1986504" cy="1863808"/>
          </a:xfrm>
        </p:spPr>
        <p:txBody>
          <a:bodyPr/>
          <a:lstStyle/>
          <a:p>
            <a:r>
              <a:rPr lang="sv-SE" dirty="0"/>
              <a:t>Inköpscentralen kontrollerar att HVB-hemmet fakturerar rätt dygnspris, att de betalar sina skatter och avgifter,  samt har en stabil ekonomi. </a:t>
            </a:r>
          </a:p>
          <a:p>
            <a:r>
              <a:rPr lang="sv-SE" dirty="0"/>
              <a:t>Inköpscentralen kontrollerar att förutsättningar finns att bedriva HVB enl. ramavtal över tid. Detta genom kontroll av rutiner, processer och dokument avseende personal. </a:t>
            </a:r>
          </a:p>
          <a:p>
            <a:endParaRPr lang="sv-SE" dirty="0"/>
          </a:p>
        </p:txBody>
      </p:sp>
      <p:sp>
        <p:nvSpPr>
          <p:cNvPr id="38" name="Platshållare för text 37">
            <a:extLst>
              <a:ext uri="{FF2B5EF4-FFF2-40B4-BE49-F238E27FC236}">
                <a16:creationId xmlns:a16="http://schemas.microsoft.com/office/drawing/2014/main" id="{CA7A4312-E4F7-4D2B-AB45-A3A19831814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05522" y="437008"/>
            <a:ext cx="2040714" cy="309309"/>
          </a:xfrm>
        </p:spPr>
        <p:txBody>
          <a:bodyPr/>
          <a:lstStyle/>
          <a:p>
            <a:r>
              <a:rPr lang="sv-SE"/>
              <a:t>Avtalstid</a:t>
            </a:r>
            <a:endParaRPr lang="sv-SE" dirty="0"/>
          </a:p>
        </p:txBody>
      </p:sp>
      <p:sp>
        <p:nvSpPr>
          <p:cNvPr id="20" name="Platshållare för text 19">
            <a:extLst>
              <a:ext uri="{FF2B5EF4-FFF2-40B4-BE49-F238E27FC236}">
                <a16:creationId xmlns:a16="http://schemas.microsoft.com/office/drawing/2014/main" id="{49AB0AAE-118E-4E7F-8696-03C4E43A789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05522" y="779383"/>
            <a:ext cx="2040714" cy="388331"/>
          </a:xfrm>
        </p:spPr>
        <p:txBody>
          <a:bodyPr/>
          <a:lstStyle/>
          <a:p>
            <a:r>
              <a:rPr lang="sv-SE" dirty="0"/>
              <a:t>2023-04-10 – 2027-04-09</a:t>
            </a:r>
          </a:p>
        </p:txBody>
      </p:sp>
      <p:sp>
        <p:nvSpPr>
          <p:cNvPr id="40" name="Platshållare för text 39">
            <a:extLst>
              <a:ext uri="{FF2B5EF4-FFF2-40B4-BE49-F238E27FC236}">
                <a16:creationId xmlns:a16="http://schemas.microsoft.com/office/drawing/2014/main" id="{112BEFA4-EC56-488E-8024-A636F9D6F37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505522" y="1266845"/>
            <a:ext cx="2040714" cy="309309"/>
          </a:xfrm>
        </p:spPr>
        <p:txBody>
          <a:bodyPr/>
          <a:lstStyle/>
          <a:p>
            <a:r>
              <a:rPr lang="sv-SE" dirty="0"/>
              <a:t>Avropsförfarande</a:t>
            </a:r>
          </a:p>
        </p:txBody>
      </p:sp>
      <p:sp>
        <p:nvSpPr>
          <p:cNvPr id="21" name="Platshållare för text 20">
            <a:extLst>
              <a:ext uri="{FF2B5EF4-FFF2-40B4-BE49-F238E27FC236}">
                <a16:creationId xmlns:a16="http://schemas.microsoft.com/office/drawing/2014/main" id="{AC88E1A4-DA1D-4203-984E-1B4B1D7CE03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505522" y="1609220"/>
            <a:ext cx="2040714" cy="1418188"/>
          </a:xfrm>
        </p:spPr>
        <p:txBody>
          <a:bodyPr/>
          <a:lstStyle/>
          <a:p>
            <a:r>
              <a:rPr lang="sv-SE" dirty="0"/>
              <a:t>Avrop sker utifrån särskild fördelningsnyckel, där individens behov och önskemål styr valet. Tillgodoser flera HVB behovet lika bra är priset den utslagsgivande faktorn.  </a:t>
            </a:r>
          </a:p>
        </p:txBody>
      </p:sp>
      <p:sp>
        <p:nvSpPr>
          <p:cNvPr id="42" name="Platshållare för text 41">
            <a:extLst>
              <a:ext uri="{FF2B5EF4-FFF2-40B4-BE49-F238E27FC236}">
                <a16:creationId xmlns:a16="http://schemas.microsoft.com/office/drawing/2014/main" id="{1D1F074E-1599-44D0-904C-51B6AFFCBF2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499344" y="3107816"/>
            <a:ext cx="2040714" cy="309309"/>
          </a:xfrm>
        </p:spPr>
        <p:txBody>
          <a:bodyPr/>
          <a:lstStyle/>
          <a:p>
            <a:r>
              <a:rPr lang="sv-SE" dirty="0"/>
              <a:t>Anbudsområden</a:t>
            </a:r>
          </a:p>
        </p:txBody>
      </p:sp>
      <p:sp>
        <p:nvSpPr>
          <p:cNvPr id="22" name="Platshållare för text 21">
            <a:extLst>
              <a:ext uri="{FF2B5EF4-FFF2-40B4-BE49-F238E27FC236}">
                <a16:creationId xmlns:a16="http://schemas.microsoft.com/office/drawing/2014/main" id="{09F98FB2-3473-461D-A962-A25203F472F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05523" y="3441542"/>
            <a:ext cx="2017584" cy="2337082"/>
          </a:xfrm>
        </p:spPr>
        <p:txBody>
          <a:bodyPr/>
          <a:lstStyle/>
          <a:p>
            <a:pPr algn="l">
              <a:buFont typeface="+mj-lt"/>
              <a:buAutoNum type="arabicPeriod"/>
            </a:pPr>
            <a:r>
              <a:rPr lang="sv-SE" b="0" i="0" dirty="0">
                <a:solidFill>
                  <a:srgbClr val="000000"/>
                </a:solidFill>
                <a:effectLst/>
              </a:rPr>
              <a:t>HVB akutplacering barn 0-17 år</a:t>
            </a:r>
          </a:p>
          <a:p>
            <a:pPr algn="l">
              <a:buFont typeface="+mj-lt"/>
              <a:buAutoNum type="arabicPeriod"/>
            </a:pPr>
            <a:r>
              <a:rPr lang="sv-SE" b="0" i="0" dirty="0">
                <a:solidFill>
                  <a:srgbClr val="000000"/>
                </a:solidFill>
                <a:effectLst/>
              </a:rPr>
              <a:t>HVB akutplacering barn 0-17 år med förälder</a:t>
            </a:r>
          </a:p>
          <a:p>
            <a:pPr algn="l">
              <a:buFont typeface="+mj-lt"/>
              <a:buAutoNum type="arabicPeriod"/>
            </a:pPr>
            <a:r>
              <a:rPr lang="sv-SE" b="0" i="0" dirty="0">
                <a:solidFill>
                  <a:srgbClr val="000000"/>
                </a:solidFill>
                <a:effectLst/>
              </a:rPr>
              <a:t>HVB utredning barn 0-17 år</a:t>
            </a:r>
          </a:p>
          <a:p>
            <a:pPr algn="l">
              <a:buFont typeface="+mj-lt"/>
              <a:buAutoNum type="arabicPeriod"/>
            </a:pPr>
            <a:r>
              <a:rPr lang="sv-SE" b="0" i="0" dirty="0">
                <a:solidFill>
                  <a:srgbClr val="000000"/>
                </a:solidFill>
                <a:effectLst/>
              </a:rPr>
              <a:t>HVB utredning barn 0-17 år med förälder</a:t>
            </a:r>
          </a:p>
          <a:p>
            <a:pPr algn="l">
              <a:buFont typeface="+mj-lt"/>
              <a:buAutoNum type="arabicPeriod"/>
            </a:pPr>
            <a:r>
              <a:rPr lang="sv-SE" b="0" i="0" dirty="0">
                <a:solidFill>
                  <a:srgbClr val="000000"/>
                </a:solidFill>
                <a:effectLst/>
              </a:rPr>
              <a:t>HVB behandling barn 0-17 år</a:t>
            </a:r>
          </a:p>
          <a:p>
            <a:pPr algn="l">
              <a:buFont typeface="+mj-lt"/>
              <a:buAutoNum type="arabicPeriod"/>
            </a:pPr>
            <a:r>
              <a:rPr lang="sv-SE" b="0" i="0" dirty="0">
                <a:solidFill>
                  <a:srgbClr val="000000"/>
                </a:solidFill>
                <a:effectLst/>
              </a:rPr>
              <a:t>HVB behandling barn 0-17 år med förälder</a:t>
            </a:r>
          </a:p>
          <a:p>
            <a:pPr algn="l">
              <a:buFont typeface="+mj-lt"/>
              <a:buAutoNum type="arabicPeriod"/>
            </a:pPr>
            <a:r>
              <a:rPr lang="sv-SE" b="0" i="0" dirty="0">
                <a:solidFill>
                  <a:srgbClr val="000000"/>
                </a:solidFill>
                <a:effectLst/>
              </a:rPr>
              <a:t>HVB akutplacering unga 18-20 år</a:t>
            </a:r>
          </a:p>
          <a:p>
            <a:pPr algn="l">
              <a:buFont typeface="+mj-lt"/>
              <a:buAutoNum type="arabicPeriod"/>
            </a:pPr>
            <a:r>
              <a:rPr lang="sv-SE" b="0" i="0" dirty="0">
                <a:solidFill>
                  <a:srgbClr val="000000"/>
                </a:solidFill>
                <a:effectLst/>
              </a:rPr>
              <a:t>HVB utredning unga 18-20 år</a:t>
            </a:r>
          </a:p>
          <a:p>
            <a:pPr algn="l">
              <a:buFont typeface="+mj-lt"/>
              <a:buAutoNum type="arabicPeriod"/>
            </a:pPr>
            <a:r>
              <a:rPr lang="sv-SE" b="0" i="0" dirty="0">
                <a:solidFill>
                  <a:srgbClr val="000000"/>
                </a:solidFill>
                <a:effectLst/>
              </a:rPr>
              <a:t>HVB behandling unga 18-20 år</a:t>
            </a:r>
          </a:p>
          <a:p>
            <a:endParaRPr lang="sv-SE" dirty="0"/>
          </a:p>
        </p:txBody>
      </p:sp>
      <p:sp>
        <p:nvSpPr>
          <p:cNvPr id="44" name="Platshållare för text 43">
            <a:extLst>
              <a:ext uri="{FF2B5EF4-FFF2-40B4-BE49-F238E27FC236}">
                <a16:creationId xmlns:a16="http://schemas.microsoft.com/office/drawing/2014/main" id="{1C719202-A229-465C-81CE-37313F34C26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754456" y="447358"/>
            <a:ext cx="2040714" cy="309309"/>
          </a:xfrm>
        </p:spPr>
        <p:txBody>
          <a:bodyPr/>
          <a:lstStyle/>
          <a:p>
            <a:r>
              <a:rPr lang="sv-SE" dirty="0"/>
              <a:t>Pris och tilläggstjänster</a:t>
            </a:r>
          </a:p>
        </p:txBody>
      </p:sp>
      <p:sp>
        <p:nvSpPr>
          <p:cNvPr id="23" name="Platshållare för text 22">
            <a:extLst>
              <a:ext uri="{FF2B5EF4-FFF2-40B4-BE49-F238E27FC236}">
                <a16:creationId xmlns:a16="http://schemas.microsoft.com/office/drawing/2014/main" id="{AB700810-63FD-420D-9196-451E6678ECC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742743" y="745475"/>
            <a:ext cx="2040714" cy="1007954"/>
          </a:xfrm>
        </p:spPr>
        <p:txBody>
          <a:bodyPr/>
          <a:lstStyle/>
          <a:p>
            <a:r>
              <a:rPr lang="sv-SE" dirty="0"/>
              <a:t>Dygnspris enligt ramavtal</a:t>
            </a:r>
          </a:p>
          <a:p>
            <a:r>
              <a:rPr lang="sv-SE" dirty="0"/>
              <a:t>Allt beskrivet i ramavtal ingår.</a:t>
            </a:r>
          </a:p>
          <a:p>
            <a:r>
              <a:rPr lang="sv-SE" dirty="0"/>
              <a:t>HVB ska i sitt pris ha tagit höjd  för förändrat behov av bemanning under placeringen.</a:t>
            </a:r>
          </a:p>
        </p:txBody>
      </p:sp>
      <p:sp>
        <p:nvSpPr>
          <p:cNvPr id="25" name="Platshållare för text 24">
            <a:extLst>
              <a:ext uri="{FF2B5EF4-FFF2-40B4-BE49-F238E27FC236}">
                <a16:creationId xmlns:a16="http://schemas.microsoft.com/office/drawing/2014/main" id="{2E670408-143D-4E4A-A77C-640710135AF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9765874" y="2208830"/>
            <a:ext cx="2017583" cy="1396677"/>
          </a:xfrm>
        </p:spPr>
        <p:txBody>
          <a:bodyPr/>
          <a:lstStyle/>
          <a:p>
            <a:r>
              <a:rPr lang="sv-SE" dirty="0"/>
              <a:t>Priser justeras årligen för de HVB som inkommer med begäran.</a:t>
            </a:r>
          </a:p>
          <a:p>
            <a:r>
              <a:rPr lang="sv-SE" dirty="0"/>
              <a:t>Nya priser börjar gälla 3 jan 2025, 2026,2027.</a:t>
            </a:r>
          </a:p>
          <a:p>
            <a:r>
              <a:rPr lang="sv-SE" dirty="0"/>
              <a:t>Priser i pågående placeringsavtal gäller fram tills det löper ut, alt förnyas.</a:t>
            </a:r>
          </a:p>
          <a:p>
            <a:pPr marL="0" indent="0">
              <a:buNone/>
            </a:pPr>
            <a:r>
              <a:rPr lang="sv-SE" dirty="0"/>
              <a:t>.</a:t>
            </a:r>
          </a:p>
        </p:txBody>
      </p:sp>
      <p:pic>
        <p:nvPicPr>
          <p:cNvPr id="28" name="Bild 42">
            <a:extLst>
              <a:ext uri="{FF2B5EF4-FFF2-40B4-BE49-F238E27FC236}">
                <a16:creationId xmlns:a16="http://schemas.microsoft.com/office/drawing/2014/main" id="{A6D68A47-F007-4292-AFB0-485D292CBA31}"/>
              </a:ext>
            </a:extLst>
          </p:cNvPr>
          <p:cNvPicPr>
            <a:picLocks noGrp="1" noChangeAspect="1"/>
          </p:cNvPicPr>
          <p:nvPr>
            <p:ph type="pic" sz="quarter" idx="40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88" r="88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2" name="Platshållare för text 1"/>
          <p:cNvSpPr>
            <a:spLocks noGrp="1"/>
          </p:cNvSpPr>
          <p:nvPr>
            <p:ph type="body" sz="quarter" idx="25"/>
          </p:nvPr>
        </p:nvSpPr>
        <p:spPr>
          <a:xfrm>
            <a:off x="9765874" y="1828680"/>
            <a:ext cx="2040714" cy="369857"/>
          </a:xfrm>
        </p:spPr>
        <p:txBody>
          <a:bodyPr/>
          <a:lstStyle/>
          <a:p>
            <a:r>
              <a:rPr lang="sv-SE" dirty="0"/>
              <a:t>Prisjustering</a:t>
            </a:r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44AE067-F5CE-4ED1-8B47-68283B3D9CD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sv-SE" dirty="0"/>
              <a:t>Pris</a:t>
            </a:r>
          </a:p>
        </p:txBody>
      </p:sp>
    </p:spTree>
    <p:extLst>
      <p:ext uri="{BB962C8B-B14F-4D97-AF65-F5344CB8AC3E}">
        <p14:creationId xmlns:p14="http://schemas.microsoft.com/office/powerpoint/2010/main" val="1440492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FDE8FA45-FBB2-2842-37CF-8FFE1C227E10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/>
      </p:sp>
      <p:sp>
        <p:nvSpPr>
          <p:cNvPr id="12" name="Platshållare för bild 11">
            <a:extLst>
              <a:ext uri="{FF2B5EF4-FFF2-40B4-BE49-F238E27FC236}">
                <a16:creationId xmlns:a16="http://schemas.microsoft.com/office/drawing/2014/main" id="{F762AAEA-999E-01C5-77E0-C9849B861F8A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/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98C4BFFA-5C9C-45B9-8DA4-C2C0EA70D2B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35775" y="1450406"/>
            <a:ext cx="4680000" cy="309309"/>
          </a:xfrm>
        </p:spPr>
        <p:txBody>
          <a:bodyPr/>
          <a:lstStyle/>
          <a:p>
            <a:r>
              <a:rPr lang="sv-SE" dirty="0"/>
              <a:t>Omfattning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D0B2195-1754-4B54-8F0E-D28F6BD9FCB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4211" y="1739782"/>
            <a:ext cx="4680000" cy="2761113"/>
          </a:xfrm>
        </p:spPr>
        <p:txBody>
          <a:bodyPr/>
          <a:lstStyle/>
          <a:p>
            <a:r>
              <a:rPr lang="sv-SE" dirty="0"/>
              <a:t>Omfattar tillståndspliktiga HVB för barn och unga 0-20 år och föräldrar med barn. Individerna placeras utifrån </a:t>
            </a:r>
            <a:r>
              <a:rPr lang="sv-SE" dirty="0" err="1"/>
              <a:t>SoL</a:t>
            </a:r>
            <a:r>
              <a:rPr lang="sv-SE" dirty="0"/>
              <a:t> eller LVU av kommuners Socialtjänst.</a:t>
            </a:r>
          </a:p>
          <a:p>
            <a:pPr marL="0" indent="0">
              <a:buNone/>
            </a:pPr>
            <a:r>
              <a:rPr lang="sv-SE" dirty="0"/>
              <a:t> </a:t>
            </a:r>
          </a:p>
          <a:p>
            <a:r>
              <a:rPr lang="sv-SE" dirty="0"/>
              <a:t>Ramavtalet omfattar krav på kris- och handlingsberedskap. Verksamheterna ska ha en kontinuitetsplan som innehåller information om hur HVB ska göra vid en kris eller störning i en kritisk resurs eller aktivitet. En reservplan ska finnas  som reglerar hur verksamheten arbetar vid ex elavbrott, värmeböljor, bortfall av teknik, telefoni etc.</a:t>
            </a:r>
            <a:br>
              <a:rPr lang="sv-SE" dirty="0"/>
            </a:br>
            <a:endParaRPr lang="sv-SE" dirty="0"/>
          </a:p>
          <a:p>
            <a:r>
              <a:rPr lang="sv-SE" dirty="0"/>
              <a:t>Avropsmodellen syftar till harmonisera med Socialtjänstlagen där kommunen utifrån individens behov och önskemål placerar. Pris är utslagsgivande faktor om fler matchar samma behov. </a:t>
            </a:r>
            <a:br>
              <a:rPr lang="sv-SE" dirty="0"/>
            </a:br>
            <a:endParaRPr lang="sv-SE" dirty="0"/>
          </a:p>
          <a:p>
            <a:r>
              <a:rPr lang="sv-SE" dirty="0"/>
              <a:t>En urvalsdatabas utgör stöd i sökningen efter rätt HVB på ramavtalet. När sökning och filtrering gjorts utifrån det individuella behov, kan kommunen fördjupa sig bland HVB i sökträfflistan. .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5C6A81D6-25BC-498B-9656-0E853C9E859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35775" y="4822351"/>
            <a:ext cx="4680000" cy="1562101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Inköpscentralen följer upp ramavtalet på tre olika sätt.</a:t>
            </a:r>
          </a:p>
          <a:p>
            <a:r>
              <a:rPr lang="sv-SE" dirty="0"/>
              <a:t>Löpande uppföljning och avtalsförvaltning för att säkerställa ekonomisk stabilitet.</a:t>
            </a:r>
          </a:p>
          <a:p>
            <a:r>
              <a:rPr lang="sv-SE" dirty="0"/>
              <a:t>Årlig enkät till alla HVB på ramavtalet för att kontrollera att kraven i ramavtalet uppfylls.</a:t>
            </a:r>
          </a:p>
          <a:p>
            <a:r>
              <a:rPr lang="sv-SE" dirty="0"/>
              <a:t>HVB följs upp under ramavtalsperioden upp genom besök på plats eller via digitalt möte där bland annat processer och rutiner kontrolleras. Varje uppföljning genererar en rapport som finns tillgänglig i Urvalsdatabasen.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33" name="Platshållare för text 32">
            <a:extLst>
              <a:ext uri="{FF2B5EF4-FFF2-40B4-BE49-F238E27FC236}">
                <a16:creationId xmlns:a16="http://schemas.microsoft.com/office/drawing/2014/main" id="{34D21C94-6C90-4283-A6FD-413B41F62A2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516222" y="1450406"/>
            <a:ext cx="4701665" cy="309309"/>
          </a:xfrm>
        </p:spPr>
        <p:txBody>
          <a:bodyPr/>
          <a:lstStyle/>
          <a:p>
            <a:r>
              <a:rPr lang="sv-SE" dirty="0"/>
              <a:t>Fördjupning</a:t>
            </a:r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220CF050-7E44-4DEB-9D11-81BACEB557C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516229" y="1772459"/>
            <a:ext cx="4701660" cy="2242329"/>
          </a:xfrm>
        </p:spPr>
        <p:txBody>
          <a:bodyPr/>
          <a:lstStyle/>
          <a:p>
            <a:r>
              <a:rPr lang="sv-SE" dirty="0"/>
              <a:t>HVB för Barn och Unga  är ett komplext verksamhetsnära området, som utifrån sin tillståndsplikt är ett väl definierat område. Lämpar sig för nationellt ramavtal.</a:t>
            </a:r>
          </a:p>
          <a:p>
            <a:r>
              <a:rPr lang="sv-SE" dirty="0"/>
              <a:t>Genom upphandlat ramavtal, Urvalsdatabas och uppföljningsrapporter får socialtjänsten enkelt tillgång till all information de behöver för att välja rätt upphandlat HVB.</a:t>
            </a:r>
          </a:p>
          <a:p>
            <a:r>
              <a:rPr lang="sv-SE" dirty="0"/>
              <a:t>En förutsättning för att bra ramavtal inom HVB är att satsa mycket resurser på gedigen uppföljning av ramavtalsvillkor, men också på  avropsstöd i form av vår digitala Urvalsdatabas. </a:t>
            </a:r>
          </a:p>
          <a:p>
            <a:r>
              <a:rPr lang="sv-SE" dirty="0"/>
              <a:t>Inköpscentralen har gedigen erfarenhet och genom ett nätverk av sakkunniga, nära dialog med kommunerna och med branschen finns förutsättningar att skapa hållbara ramavtal inom detta område. 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35" name="Platshållare för text 34">
            <a:extLst>
              <a:ext uri="{FF2B5EF4-FFF2-40B4-BE49-F238E27FC236}">
                <a16:creationId xmlns:a16="http://schemas.microsoft.com/office/drawing/2014/main" id="{D16410D6-B1E8-4CC7-BEC1-A549A55557E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516223" y="4063376"/>
            <a:ext cx="4712298" cy="309309"/>
          </a:xfrm>
        </p:spPr>
        <p:txBody>
          <a:bodyPr/>
          <a:lstStyle/>
          <a:p>
            <a:r>
              <a:rPr lang="sv-SE" dirty="0"/>
              <a:t>Hållbarhet</a:t>
            </a:r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416F554E-30DE-4C6D-B934-C36B42FDAAC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506310" y="4372685"/>
            <a:ext cx="4722211" cy="2011767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Ramavtalet fokuserar på sociala hänsyn, men ställer också krav på miljö. </a:t>
            </a:r>
          </a:p>
          <a:p>
            <a:pPr lvl="1"/>
            <a:r>
              <a:rPr lang="sv-SE" dirty="0"/>
              <a:t>Arbetsmiljö – </a:t>
            </a:r>
            <a:r>
              <a:rPr lang="sv-SE" dirty="0">
                <a:cs typeface="Calibri Light" panose="020F0302020204030204" pitchFamily="34" charset="0"/>
              </a:rPr>
              <a:t>HVB</a:t>
            </a:r>
            <a:r>
              <a:rPr lang="sv-SE" dirty="0">
                <a:effectLst/>
                <a:ea typeface="Times New Roman" panose="02020603050405020304" pitchFamily="18" charset="0"/>
                <a:cs typeface="Calibri Light" panose="020F0302020204030204" pitchFamily="34" charset="0"/>
              </a:rPr>
              <a:t> ska utforma och utrusta arbetsplatsen för att förebygga risken för hot och våld så långt det är möjligt. De ska bedriva ett systematiskt personalarbete.</a:t>
            </a:r>
            <a:br>
              <a:rPr lang="sv-SE" dirty="0">
                <a:effectLst/>
                <a:ea typeface="Times New Roman" panose="02020603050405020304" pitchFamily="18" charset="0"/>
                <a:cs typeface="Calibri Light" panose="020F0302020204030204" pitchFamily="34" charset="0"/>
              </a:rPr>
            </a:br>
            <a:endParaRPr lang="sv-SE" dirty="0"/>
          </a:p>
          <a:p>
            <a:pPr lvl="1"/>
            <a:r>
              <a:rPr lang="sv-SE" dirty="0"/>
              <a:t>Tillgänglighetsanpassning –  vilken tillgänglighetsanpassning som finns i HVB-hemmet framgår av information i Urvalsdatabasen.  </a:t>
            </a:r>
            <a:br>
              <a:rPr lang="sv-SE" dirty="0"/>
            </a:br>
            <a:endParaRPr lang="sv-SE" dirty="0"/>
          </a:p>
          <a:p>
            <a:pPr lvl="1"/>
            <a:r>
              <a:rPr lang="sv-SE" dirty="0"/>
              <a:t>Miljö – HVB-hemmen ska arbeta med systematiskt miljöarbete. HVB-hemmet ska sträva efter att minimera miljöpåverkande. </a:t>
            </a:r>
          </a:p>
          <a:p>
            <a:pPr marL="174625" lvl="1" indent="0">
              <a:buNone/>
            </a:pPr>
            <a:endParaRPr lang="sv-SE" sz="1400" dirty="0"/>
          </a:p>
        </p:txBody>
      </p:sp>
      <p:sp>
        <p:nvSpPr>
          <p:cNvPr id="7" name="Rubrik 6">
            <a:extLst>
              <a:ext uri="{FF2B5EF4-FFF2-40B4-BE49-F238E27FC236}">
                <a16:creationId xmlns:a16="http://schemas.microsoft.com/office/drawing/2014/main" id="{8879CABA-694C-4401-BB70-6EBDB6E03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HVB Barn och Unga 2022</a:t>
            </a:r>
          </a:p>
        </p:txBody>
      </p:sp>
      <p:sp>
        <p:nvSpPr>
          <p:cNvPr id="31" name="Platshållare för text 30">
            <a:extLst>
              <a:ext uri="{FF2B5EF4-FFF2-40B4-BE49-F238E27FC236}">
                <a16:creationId xmlns:a16="http://schemas.microsoft.com/office/drawing/2014/main" id="{7005B6E7-BBCA-4146-8EA9-DE68F1F6AEA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5775" y="4594616"/>
            <a:ext cx="4680000" cy="309309"/>
          </a:xfrm>
        </p:spPr>
        <p:txBody>
          <a:bodyPr/>
          <a:lstStyle/>
          <a:p>
            <a:r>
              <a:rPr lang="sv-SE" dirty="0"/>
              <a:t>Uppföljning av kvalitet</a:t>
            </a:r>
          </a:p>
        </p:txBody>
      </p:sp>
      <p:pic>
        <p:nvPicPr>
          <p:cNvPr id="32" name="Platshållare för bild 31">
            <a:extLst>
              <a:ext uri="{FF2B5EF4-FFF2-40B4-BE49-F238E27FC236}">
                <a16:creationId xmlns:a16="http://schemas.microsoft.com/office/drawing/2014/main" id="{7F7A14B8-AD93-5D76-2F14-5DB3DF7BD35C}"/>
              </a:ext>
            </a:extLst>
          </p:cNvPr>
          <p:cNvPicPr>
            <a:picLocks noGrp="1" noChangeAspect="1"/>
          </p:cNvPicPr>
          <p:nvPr>
            <p:ph type="pic" sz="quarter" idx="27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" b="252"/>
          <a:stretch>
            <a:fillRect/>
          </a:stretch>
        </p:blipFill>
        <p:spPr>
          <a:xfrm>
            <a:off x="10618334" y="1990129"/>
            <a:ext cx="540000" cy="540000"/>
          </a:xfrm>
        </p:spPr>
      </p:pic>
      <p:pic>
        <p:nvPicPr>
          <p:cNvPr id="36" name="Platshållare för bild 35" descr="En bild som visar text, clipart&#10;&#10;Automatiskt genererad beskrivning">
            <a:extLst>
              <a:ext uri="{FF2B5EF4-FFF2-40B4-BE49-F238E27FC236}">
                <a16:creationId xmlns:a16="http://schemas.microsoft.com/office/drawing/2014/main" id="{6EB6A16E-98CA-8DA7-FA19-E15037BACE54}"/>
              </a:ext>
            </a:extLst>
          </p:cNvPr>
          <p:cNvPicPr>
            <a:picLocks noGrp="1" noChangeAspect="1"/>
          </p:cNvPicPr>
          <p:nvPr>
            <p:ph type="pic" sz="quarter" idx="28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" b="252"/>
          <a:stretch>
            <a:fillRect/>
          </a:stretch>
        </p:blipFill>
        <p:spPr>
          <a:xfrm>
            <a:off x="11158334" y="1990047"/>
            <a:ext cx="540000" cy="540000"/>
          </a:xfrm>
        </p:spPr>
      </p:pic>
      <p:pic>
        <p:nvPicPr>
          <p:cNvPr id="40" name="Platshållare för bild 39" descr="En bild som visar text&#10;&#10;Automatiskt genererad beskrivning">
            <a:extLst>
              <a:ext uri="{FF2B5EF4-FFF2-40B4-BE49-F238E27FC236}">
                <a16:creationId xmlns:a16="http://schemas.microsoft.com/office/drawing/2014/main" id="{4B862537-E140-2161-D396-B8345B098A8C}"/>
              </a:ext>
            </a:extLst>
          </p:cNvPr>
          <p:cNvPicPr>
            <a:picLocks noGrp="1" noChangeAspect="1"/>
          </p:cNvPicPr>
          <p:nvPr>
            <p:ph type="pic" sz="quarter" idx="30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18334" y="2522119"/>
            <a:ext cx="540000" cy="540000"/>
          </a:xfrm>
        </p:spPr>
      </p:pic>
      <p:pic>
        <p:nvPicPr>
          <p:cNvPr id="42" name="Platshållare för bild 41" descr="En bild som visar text, clipart&#10;&#10;Automatiskt genererad beskrivning">
            <a:extLst>
              <a:ext uri="{FF2B5EF4-FFF2-40B4-BE49-F238E27FC236}">
                <a16:creationId xmlns:a16="http://schemas.microsoft.com/office/drawing/2014/main" id="{A9815552-6CCB-EBAE-5EB6-73D13DAD6434}"/>
              </a:ext>
            </a:extLst>
          </p:cNvPr>
          <p:cNvPicPr>
            <a:picLocks noGrp="1" noChangeAspect="1"/>
          </p:cNvPicPr>
          <p:nvPr>
            <p:ph type="pic" sz="quarter" idx="3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" b="252"/>
          <a:stretch>
            <a:fillRect/>
          </a:stretch>
        </p:blipFill>
        <p:spPr>
          <a:xfrm>
            <a:off x="11158334" y="2530015"/>
            <a:ext cx="540000" cy="540000"/>
          </a:xfrm>
        </p:spPr>
      </p:pic>
      <p:pic>
        <p:nvPicPr>
          <p:cNvPr id="44" name="Platshållare för bild 43">
            <a:extLst>
              <a:ext uri="{FF2B5EF4-FFF2-40B4-BE49-F238E27FC236}">
                <a16:creationId xmlns:a16="http://schemas.microsoft.com/office/drawing/2014/main" id="{98B80307-9125-89D9-3A37-DC187CD833CF}"/>
              </a:ext>
            </a:extLst>
          </p:cNvPr>
          <p:cNvPicPr>
            <a:picLocks noGrp="1" noChangeAspect="1"/>
          </p:cNvPicPr>
          <p:nvPr>
            <p:ph type="pic" sz="quarter" idx="3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18334" y="3061503"/>
            <a:ext cx="540000" cy="540000"/>
          </a:xfrm>
        </p:spPr>
      </p:pic>
      <p:pic>
        <p:nvPicPr>
          <p:cNvPr id="30" name="Bild 42">
            <a:extLst>
              <a:ext uri="{FF2B5EF4-FFF2-40B4-BE49-F238E27FC236}">
                <a16:creationId xmlns:a16="http://schemas.microsoft.com/office/drawing/2014/main" id="{A6D68A47-F007-4292-AFB0-485D292CBA31}"/>
              </a:ext>
            </a:extLst>
          </p:cNvPr>
          <p:cNvPicPr>
            <a:picLocks noGrp="1" noChangeAspect="1"/>
          </p:cNvPicPr>
          <p:nvPr>
            <p:ph type="pic" sz="quarter" idx="42"/>
          </p:nvPr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 l="88" r="88"/>
          <a:stretch>
            <a:fillRect/>
          </a:stretch>
        </p:blipFill>
        <p:spPr>
          <a:prstGeom prst="rect">
            <a:avLst/>
          </a:prstGeom>
        </p:spPr>
      </p:pic>
      <p:pic>
        <p:nvPicPr>
          <p:cNvPr id="13" name="Platshållare för bild 12">
            <a:extLst>
              <a:ext uri="{FF2B5EF4-FFF2-40B4-BE49-F238E27FC236}">
                <a16:creationId xmlns:a16="http://schemas.microsoft.com/office/drawing/2014/main" id="{A832D8C0-D7B6-561D-962F-4632D4338443}"/>
              </a:ext>
            </a:extLst>
          </p:cNvPr>
          <p:cNvPicPr>
            <a:picLocks noGrp="1" noChangeAspect="1"/>
          </p:cNvPicPr>
          <p:nvPr>
            <p:ph type="pic" sz="quarter" idx="26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" b="252"/>
          <a:stretch>
            <a:fillRect/>
          </a:stretch>
        </p:blipFill>
        <p:spPr>
          <a:xfrm>
            <a:off x="11158334" y="1450292"/>
            <a:ext cx="540000" cy="540000"/>
          </a:xfrm>
        </p:spPr>
      </p:pic>
      <p:pic>
        <p:nvPicPr>
          <p:cNvPr id="6" name="Platshållare för bild 5" descr="En bild som visar text&#10;&#10;Automatiskt genererad beskrivning">
            <a:extLst>
              <a:ext uri="{FF2B5EF4-FFF2-40B4-BE49-F238E27FC236}">
                <a16:creationId xmlns:a16="http://schemas.microsoft.com/office/drawing/2014/main" id="{CF52AF44-E98E-B198-A320-8229C57215BF}"/>
              </a:ext>
            </a:extLst>
          </p:cNvPr>
          <p:cNvPicPr>
            <a:picLocks noGrp="1" noChangeAspect="1"/>
          </p:cNvPicPr>
          <p:nvPr>
            <p:ph type="pic" sz="quarter" idx="25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" b="252"/>
          <a:stretch>
            <a:fillRect/>
          </a:stretch>
        </p:blipFill>
        <p:spPr>
          <a:xfrm>
            <a:off x="10618334" y="1450406"/>
            <a:ext cx="540000" cy="540000"/>
          </a:xfrm>
        </p:spPr>
      </p:pic>
      <p:pic>
        <p:nvPicPr>
          <p:cNvPr id="14" name="Picture 26" descr="13. Bekämpa klimatförändringarna. Mörkgrön kvadrat, text och symbol i vitt. Ett öga, där irisen är ett jordklot.">
            <a:extLst>
              <a:ext uri="{FF2B5EF4-FFF2-40B4-BE49-F238E27FC236}">
                <a16:creationId xmlns:a16="http://schemas.microsoft.com/office/drawing/2014/main" id="{F2C3C4D5-6C52-2FD9-3068-44F1CA28F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8334" y="3058336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1916351"/>
      </p:ext>
    </p:extLst>
  </p:cSld>
  <p:clrMapOvr>
    <a:masterClrMapping/>
  </p:clrMapOvr>
</p:sld>
</file>

<file path=ppt/theme/theme1.xml><?xml version="1.0" encoding="utf-8"?>
<a:theme xmlns:a="http://schemas.openxmlformats.org/drawingml/2006/main" name="Adda - Inköprscentral">
  <a:themeElements>
    <a:clrScheme name="Adda Inköpscentral">
      <a:dk1>
        <a:sysClr val="windowText" lastClr="000000"/>
      </a:dk1>
      <a:lt1>
        <a:sysClr val="window" lastClr="FFFFFF"/>
      </a:lt1>
      <a:dk2>
        <a:srgbClr val="706F6B"/>
      </a:dk2>
      <a:lt2>
        <a:srgbClr val="EDECE8"/>
      </a:lt2>
      <a:accent1>
        <a:srgbClr val="EB5C2E"/>
      </a:accent1>
      <a:accent2>
        <a:srgbClr val="AF5A91"/>
      </a:accent2>
      <a:accent3>
        <a:srgbClr val="D4D3CD"/>
      </a:accent3>
      <a:accent4>
        <a:srgbClr val="00A1BE"/>
      </a:accent4>
      <a:accent5>
        <a:srgbClr val="FAB837"/>
      </a:accent5>
      <a:accent6>
        <a:srgbClr val="F5A177"/>
      </a:accent6>
      <a:hlink>
        <a:srgbClr val="EB5C2E"/>
      </a:hlink>
      <a:folHlink>
        <a:srgbClr val="00A1BE"/>
      </a:folHlink>
    </a:clrScheme>
    <a:fontScheme name="Adda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tIns="90000" bIns="90000"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vtalskort mall Sociala tjänster.potx" id="{69291EF7-E6F4-4C98-BC7D-F5ED0075D210}" vid="{7DB08982-11C0-4422-BC00-CA73954EAE09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61B5BABC2062046A3A6C7BA83E1064C" ma:contentTypeVersion="10" ma:contentTypeDescription="Skapa ett nytt dokument." ma:contentTypeScope="" ma:versionID="558cb83ec7cdb221a774d0b7d86f73e5">
  <xsd:schema xmlns:xsd="http://www.w3.org/2001/XMLSchema" xmlns:xs="http://www.w3.org/2001/XMLSchema" xmlns:p="http://schemas.microsoft.com/office/2006/metadata/properties" xmlns:ns3="17798c2e-8ec6-411a-92bf-42cada8c5360" targetNamespace="http://schemas.microsoft.com/office/2006/metadata/properties" ma:root="true" ma:fieldsID="0ebfa375b3427caae85372d13753e19e" ns3:_="">
    <xsd:import namespace="17798c2e-8ec6-411a-92bf-42cada8c536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798c2e-8ec6-411a-92bf-42cada8c53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ternalName="MediaServiceLocatio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DCA370-3D7E-423A-A625-328FC6152E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798c2e-8ec6-411a-92bf-42cada8c53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4ABDA6A-1F6C-4B42-8544-08E5AE6AC91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17798c2e-8ec6-411a-92bf-42cada8c536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CEBAD6A-AFE5-46E0-9A90-AF4AB80FFB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Avtalskort mall Sociala tjänster</Template>
  <TotalTime>1814</TotalTime>
  <Words>804</Words>
  <Application>Microsoft Office PowerPoint</Application>
  <PresentationFormat>Bredbild</PresentationFormat>
  <Paragraphs>66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Corbel</vt:lpstr>
      <vt:lpstr>Adda - Inköprscentral</vt:lpstr>
      <vt:lpstr>HVB Barn och Unga 2022</vt:lpstr>
      <vt:lpstr>HVB Barn och Unga 2022</vt:lpstr>
    </vt:vector>
  </TitlesOfParts>
  <Company>Sverige Kommuner och Landsting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Skårner Frida</dc:creator>
  <cp:lastModifiedBy>Rosenberg Jennifer</cp:lastModifiedBy>
  <cp:revision>37</cp:revision>
  <dcterms:created xsi:type="dcterms:W3CDTF">2021-06-24T16:41:44Z</dcterms:created>
  <dcterms:modified xsi:type="dcterms:W3CDTF">2023-10-24T14:23:32Z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0x010100261B5BABC2062046A3A6C7BA83E1064C</vt:lpwstr>
  </property>
</Properties>
</file>